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0" r:id="rId2"/>
    <p:sldId id="256" r:id="rId3"/>
    <p:sldId id="271" r:id="rId4"/>
    <p:sldId id="264" r:id="rId5"/>
    <p:sldId id="334" r:id="rId6"/>
    <p:sldId id="336" r:id="rId7"/>
    <p:sldId id="337" r:id="rId8"/>
    <p:sldId id="338" r:id="rId9"/>
    <p:sldId id="339" r:id="rId10"/>
    <p:sldId id="340" r:id="rId11"/>
    <p:sldId id="341" r:id="rId12"/>
    <p:sldId id="343" r:id="rId13"/>
    <p:sldId id="344" r:id="rId14"/>
    <p:sldId id="345" r:id="rId15"/>
    <p:sldId id="346" r:id="rId16"/>
    <p:sldId id="347" r:id="rId17"/>
    <p:sldId id="348" r:id="rId18"/>
    <p:sldId id="349" r:id="rId19"/>
    <p:sldId id="350" r:id="rId20"/>
    <p:sldId id="351" r:id="rId21"/>
    <p:sldId id="352" r:id="rId22"/>
    <p:sldId id="353" r:id="rId23"/>
    <p:sldId id="354" r:id="rId2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D8238648-5E4E-4E40-A7E4-EFF55CB82BF9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BEEF77D2-F53E-4C52-ADE5-7E645125DC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23782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5795E23-13C6-4C3D-BB11-96F72766A98C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6E7D46D-5911-44BF-BB68-C16F99F7DA4C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4FBB7E1-A4AD-4D2D-A707-1B33D25259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093AA56-E9BD-4EA3-9F6D-C3070CF26D99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A61D4BB-0C69-4FD9-A0CF-CBC1964073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4743729-D7D3-40A3-BC85-29DFF4057420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0B8D946-BF7A-4DF0-B57C-1974E2142B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66D0FDD-9646-4F36-A272-5802ECB55F08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5C03B1D-CB6F-4153-A980-71D6122BB0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39D9EC7-7B43-46DD-A5AF-083B9C1A0050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117FF8F-D7FF-46E5-BF55-0272E9A966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124CDE7-6B4B-4C78-BC27-D2DB2BB23878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A8A8AE5-C47C-424D-932E-6757A7FC70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395BD84-F7AC-4712-8D78-4EC5A1655ABE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BA97F03-9839-46E4-BEC3-5F2496619E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61BFB5A-D6EB-443B-9E63-71E24132A88C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CEA0A01-9C50-42FC-A98E-6A53A9B9C8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E3E287C-1664-4F8E-B510-2A6F3FA8BCCA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12C169B-DADB-481A-90F0-6C6884B45E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7F7038C-0697-4F96-9D0F-22C680DDE8A7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FA685D6-E661-49A1-8A32-4843C7FD85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97ABFE5-DF97-498B-B31E-406C835EFB8E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5D3DFBF-A43E-48B1-866B-AD68854898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3.xml"/><Relationship Id="rId7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9.xml"/><Relationship Id="rId10" Type="http://schemas.openxmlformats.org/officeDocument/2006/relationships/slide" Target="slide16.xml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3.xml"/><Relationship Id="rId7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9.xml"/><Relationship Id="rId10" Type="http://schemas.openxmlformats.org/officeDocument/2006/relationships/slide" Target="slide16.xml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3.xml"/><Relationship Id="rId7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9.xml"/><Relationship Id="rId10" Type="http://schemas.openxmlformats.org/officeDocument/2006/relationships/slide" Target="slide16.xml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3.xml"/><Relationship Id="rId7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9.xml"/><Relationship Id="rId10" Type="http://schemas.openxmlformats.org/officeDocument/2006/relationships/slide" Target="slide16.xml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3.xml"/><Relationship Id="rId7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9.xml"/><Relationship Id="rId10" Type="http://schemas.openxmlformats.org/officeDocument/2006/relationships/slide" Target="slide16.xml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3.xml"/><Relationship Id="rId7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9.xml"/><Relationship Id="rId10" Type="http://schemas.openxmlformats.org/officeDocument/2006/relationships/slide" Target="slide16.xml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3.xml"/><Relationship Id="rId7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9.xml"/><Relationship Id="rId10" Type="http://schemas.openxmlformats.org/officeDocument/2006/relationships/slide" Target="slide16.xml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3.xml"/><Relationship Id="rId7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9.xml"/><Relationship Id="rId10" Type="http://schemas.openxmlformats.org/officeDocument/2006/relationships/slide" Target="slide16.xml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3.xml"/><Relationship Id="rId7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9.xml"/><Relationship Id="rId10" Type="http://schemas.openxmlformats.org/officeDocument/2006/relationships/slide" Target="slide16.xml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3.xml"/><Relationship Id="rId7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9.xml"/><Relationship Id="rId10" Type="http://schemas.openxmlformats.org/officeDocument/2006/relationships/slide" Target="slide16.xml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3.xml"/><Relationship Id="rId7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9.xml"/><Relationship Id="rId10" Type="http://schemas.openxmlformats.org/officeDocument/2006/relationships/slide" Target="slide16.xml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3.xml"/><Relationship Id="rId7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9.xml"/><Relationship Id="rId10" Type="http://schemas.openxmlformats.org/officeDocument/2006/relationships/slide" Target="slide16.xml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3.xml"/><Relationship Id="rId7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9.xml"/><Relationship Id="rId10" Type="http://schemas.openxmlformats.org/officeDocument/2006/relationships/slide" Target="slide16.xml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3.xml"/><Relationship Id="rId7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9.xml"/><Relationship Id="rId10" Type="http://schemas.openxmlformats.org/officeDocument/2006/relationships/slide" Target="slide16.xml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3.xml"/><Relationship Id="rId7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9.xml"/><Relationship Id="rId10" Type="http://schemas.openxmlformats.org/officeDocument/2006/relationships/slide" Target="slide16.xml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3.xml"/><Relationship Id="rId7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9.xml"/><Relationship Id="rId10" Type="http://schemas.openxmlformats.org/officeDocument/2006/relationships/slide" Target="slide16.xml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3.xml"/><Relationship Id="rId7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9.xml"/><Relationship Id="rId10" Type="http://schemas.openxmlformats.org/officeDocument/2006/relationships/slide" Target="slide16.xml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3.xml"/><Relationship Id="rId7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9.xml"/><Relationship Id="rId10" Type="http://schemas.openxmlformats.org/officeDocument/2006/relationships/slide" Target="slide16.xml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3.xml"/><Relationship Id="rId7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9.xml"/><Relationship Id="rId10" Type="http://schemas.openxmlformats.org/officeDocument/2006/relationships/slide" Target="slide16.xml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0"/>
          <p:cNvSpPr>
            <a:spLocks noChangeArrowheads="1"/>
          </p:cNvSpPr>
          <p:nvPr/>
        </p:nvSpPr>
        <p:spPr bwMode="auto">
          <a:xfrm>
            <a:off x="125412" y="1318481"/>
            <a:ext cx="8964613" cy="40934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>
              <a:lnSpc>
                <a:spcPct val="130000"/>
              </a:lnSpc>
            </a:pPr>
            <a:r>
              <a:rPr lang="en-US" altLang="zh-CN" sz="4000" b="1" dirty="0" smtClean="0">
                <a:solidFill>
                  <a:srgbClr val="0000FF"/>
                </a:solidFill>
              </a:rPr>
              <a:t>1.</a:t>
            </a:r>
            <a:r>
              <a:rPr lang="zh-CN" altLang="en-US" sz="4000" b="1" dirty="0" smtClean="0">
                <a:solidFill>
                  <a:srgbClr val="0000FF"/>
                </a:solidFill>
              </a:rPr>
              <a:t>下列</a:t>
            </a:r>
            <a:r>
              <a:rPr lang="zh-CN" altLang="en-US" sz="4000" b="1" dirty="0">
                <a:solidFill>
                  <a:srgbClr val="0000FF"/>
                </a:solidFill>
              </a:rPr>
              <a:t>式子中，哪些是方程</a:t>
            </a:r>
            <a:r>
              <a:rPr lang="en-US" altLang="zh-CN" sz="4000" b="1" dirty="0">
                <a:solidFill>
                  <a:srgbClr val="0000FF"/>
                </a:solidFill>
              </a:rPr>
              <a:t>?</a:t>
            </a:r>
          </a:p>
          <a:p>
            <a:pPr indent="228600">
              <a:lnSpc>
                <a:spcPct val="130000"/>
              </a:lnSpc>
            </a:pPr>
            <a:r>
              <a:rPr lang="en-US" altLang="zh-CN" sz="4000" b="1" dirty="0">
                <a:solidFill>
                  <a:srgbClr val="0000FF"/>
                </a:solidFill>
              </a:rPr>
              <a:t>① 4</a:t>
            </a:r>
            <a:r>
              <a:rPr lang="zh-CN" altLang="en-US" sz="4000" b="1" dirty="0">
                <a:solidFill>
                  <a:srgbClr val="0000FF"/>
                </a:solidFill>
              </a:rPr>
              <a:t>＋</a:t>
            </a:r>
            <a:r>
              <a:rPr lang="en-US" altLang="zh-CN" sz="4000" b="1" dirty="0">
                <a:solidFill>
                  <a:srgbClr val="0000FF"/>
                </a:solidFill>
              </a:rPr>
              <a:t>0.7X</a:t>
            </a:r>
            <a:r>
              <a:rPr lang="zh-CN" altLang="en-US" sz="4000" b="1" dirty="0">
                <a:solidFill>
                  <a:srgbClr val="0000FF"/>
                </a:solidFill>
              </a:rPr>
              <a:t>＝</a:t>
            </a:r>
            <a:r>
              <a:rPr lang="en-US" altLang="zh-CN" sz="4000" b="1" dirty="0">
                <a:solidFill>
                  <a:srgbClr val="0000FF"/>
                </a:solidFill>
              </a:rPr>
              <a:t>102      ② X</a:t>
            </a:r>
            <a:r>
              <a:rPr lang="zh-CN" altLang="en-US" sz="4000" b="1" dirty="0">
                <a:solidFill>
                  <a:srgbClr val="0000FF"/>
                </a:solidFill>
              </a:rPr>
              <a:t>－</a:t>
            </a:r>
            <a:r>
              <a:rPr lang="en-US" altLang="zh-CN" sz="4000" b="1" dirty="0">
                <a:solidFill>
                  <a:srgbClr val="0000FF"/>
                </a:solidFill>
              </a:rPr>
              <a:t>0.25</a:t>
            </a:r>
            <a:r>
              <a:rPr lang="zh-CN" altLang="en-US" sz="4000" b="1" dirty="0">
                <a:solidFill>
                  <a:srgbClr val="0000FF"/>
                </a:solidFill>
              </a:rPr>
              <a:t>＝   </a:t>
            </a:r>
          </a:p>
          <a:p>
            <a:pPr indent="228600">
              <a:lnSpc>
                <a:spcPct val="130000"/>
              </a:lnSpc>
            </a:pPr>
            <a:r>
              <a:rPr lang="zh-CN" altLang="en-US" sz="4000" b="1" dirty="0">
                <a:solidFill>
                  <a:srgbClr val="0000FF"/>
                </a:solidFill>
              </a:rPr>
              <a:t>③ </a:t>
            </a:r>
            <a:r>
              <a:rPr lang="en-US" altLang="zh-CN" sz="4000" b="1" dirty="0">
                <a:solidFill>
                  <a:srgbClr val="0000FF"/>
                </a:solidFill>
              </a:rPr>
              <a:t>30a</a:t>
            </a:r>
            <a:r>
              <a:rPr lang="zh-CN" altLang="en-US" sz="4000" b="1" dirty="0">
                <a:solidFill>
                  <a:srgbClr val="0000FF"/>
                </a:solidFill>
              </a:rPr>
              <a:t>＋</a:t>
            </a:r>
            <a:r>
              <a:rPr lang="en-US" altLang="zh-CN" sz="4000" b="1" dirty="0">
                <a:solidFill>
                  <a:srgbClr val="0000FF"/>
                </a:solidFill>
              </a:rPr>
              <a:t>5b               ④ 7X</a:t>
            </a:r>
            <a:r>
              <a:rPr lang="zh-CN" altLang="en-US" sz="4000" b="1" dirty="0">
                <a:solidFill>
                  <a:srgbClr val="0000FF"/>
                </a:solidFill>
              </a:rPr>
              <a:t>－</a:t>
            </a:r>
            <a:r>
              <a:rPr lang="en-US" altLang="zh-CN" sz="4000" b="1" dirty="0">
                <a:solidFill>
                  <a:srgbClr val="0000FF"/>
                </a:solidFill>
              </a:rPr>
              <a:t>6</a:t>
            </a:r>
            <a:r>
              <a:rPr lang="zh-CN" altLang="en-US" sz="4000" b="1" dirty="0">
                <a:solidFill>
                  <a:srgbClr val="0000FF"/>
                </a:solidFill>
              </a:rPr>
              <a:t>＜</a:t>
            </a:r>
            <a:r>
              <a:rPr lang="en-US" altLang="zh-CN" sz="4000" b="1" dirty="0">
                <a:solidFill>
                  <a:srgbClr val="0000FF"/>
                </a:solidFill>
              </a:rPr>
              <a:t>36</a:t>
            </a:r>
          </a:p>
          <a:p>
            <a:pPr indent="228600">
              <a:lnSpc>
                <a:spcPct val="130000"/>
              </a:lnSpc>
            </a:pPr>
            <a:r>
              <a:rPr lang="en-US" altLang="zh-CN" sz="4000" b="1" dirty="0">
                <a:solidFill>
                  <a:srgbClr val="0000FF"/>
                </a:solidFill>
              </a:rPr>
              <a:t>⑤ 55X</a:t>
            </a:r>
            <a:r>
              <a:rPr lang="zh-CN" altLang="en-US" sz="4000" b="1" dirty="0">
                <a:solidFill>
                  <a:srgbClr val="0000FF"/>
                </a:solidFill>
              </a:rPr>
              <a:t>＝</a:t>
            </a:r>
            <a:r>
              <a:rPr lang="en-US" altLang="zh-CN" sz="4000" b="1" dirty="0">
                <a:solidFill>
                  <a:srgbClr val="0000FF"/>
                </a:solidFill>
              </a:rPr>
              <a:t>Y                 ⑥    </a:t>
            </a:r>
            <a:r>
              <a:rPr lang="zh-CN" altLang="en-US" sz="4000" b="1" dirty="0">
                <a:solidFill>
                  <a:srgbClr val="0000FF"/>
                </a:solidFill>
              </a:rPr>
              <a:t>＝</a:t>
            </a:r>
            <a:r>
              <a:rPr lang="en-US" altLang="zh-CN" sz="4000" b="1" dirty="0">
                <a:solidFill>
                  <a:srgbClr val="0000FF"/>
                </a:solidFill>
              </a:rPr>
              <a:t>30%   </a:t>
            </a:r>
          </a:p>
          <a:p>
            <a:pPr indent="228600">
              <a:lnSpc>
                <a:spcPct val="130000"/>
              </a:lnSpc>
            </a:pPr>
            <a:r>
              <a:rPr lang="en-US" altLang="zh-CN" sz="4000" b="1" dirty="0">
                <a:solidFill>
                  <a:srgbClr val="0000FF"/>
                </a:solidFill>
              </a:rPr>
              <a:t>⑦ 1÷8</a:t>
            </a:r>
            <a:r>
              <a:rPr lang="zh-CN" altLang="en-US" sz="4000" b="1" dirty="0">
                <a:solidFill>
                  <a:srgbClr val="0000FF"/>
                </a:solidFill>
              </a:rPr>
              <a:t>＝</a:t>
            </a:r>
            <a:r>
              <a:rPr lang="en-US" altLang="zh-CN" sz="4000" b="1" dirty="0">
                <a:solidFill>
                  <a:srgbClr val="0000FF"/>
                </a:solidFill>
              </a:rPr>
              <a:t>0.125         ⑧   X</a:t>
            </a:r>
            <a:r>
              <a:rPr lang="zh-CN" altLang="en-US" sz="4000" b="1" dirty="0">
                <a:solidFill>
                  <a:srgbClr val="0000FF"/>
                </a:solidFill>
              </a:rPr>
              <a:t>＋   </a:t>
            </a:r>
            <a:r>
              <a:rPr lang="en-US" altLang="zh-CN" sz="4000" b="1" dirty="0">
                <a:solidFill>
                  <a:srgbClr val="0000FF"/>
                </a:solidFill>
              </a:rPr>
              <a:t>X</a:t>
            </a:r>
            <a:r>
              <a:rPr lang="zh-CN" altLang="en-US" sz="4000" b="1" dirty="0">
                <a:solidFill>
                  <a:srgbClr val="0000FF"/>
                </a:solidFill>
              </a:rPr>
              <a:t>＝</a:t>
            </a:r>
            <a:r>
              <a:rPr lang="en-US" altLang="zh-CN" sz="4000" b="1" dirty="0">
                <a:solidFill>
                  <a:srgbClr val="0000FF"/>
                </a:solidFill>
              </a:rPr>
              <a:t>42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8089081" y="1988840"/>
            <a:ext cx="587375" cy="863600"/>
            <a:chOff x="1603" y="1898"/>
            <a:chExt cx="370" cy="544"/>
          </a:xfrm>
        </p:grpSpPr>
        <p:sp>
          <p:nvSpPr>
            <p:cNvPr id="10269" name="Text Box 24"/>
            <p:cNvSpPr txBox="1">
              <a:spLocks noChangeArrowheads="1"/>
            </p:cNvSpPr>
            <p:nvPr/>
          </p:nvSpPr>
          <p:spPr bwMode="auto">
            <a:xfrm>
              <a:off x="1603" y="1898"/>
              <a:ext cx="370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lnSpc>
                  <a:spcPct val="80000"/>
                </a:lnSpc>
              </a:pPr>
              <a:r>
                <a:rPr lang="en-US" altLang="zh-CN" b="1">
                  <a:solidFill>
                    <a:srgbClr val="0000FF"/>
                  </a:solidFill>
                </a:rPr>
                <a:t> 1</a:t>
              </a:r>
              <a:endParaRPr lang="en-US" altLang="zh-CN" sz="4000" b="1">
                <a:solidFill>
                  <a:srgbClr val="0000FF"/>
                </a:solidFill>
              </a:endParaRPr>
            </a:p>
            <a:p>
              <a:pPr algn="just">
                <a:lnSpc>
                  <a:spcPct val="80000"/>
                </a:lnSpc>
              </a:pPr>
              <a:r>
                <a:rPr lang="en-US" altLang="zh-CN" b="1">
                  <a:solidFill>
                    <a:srgbClr val="0000FF"/>
                  </a:solidFill>
                </a:rPr>
                <a:t> 4</a:t>
              </a:r>
              <a:endParaRPr lang="en-US" altLang="zh-CN" sz="4000" b="1">
                <a:solidFill>
                  <a:srgbClr val="0000FF"/>
                </a:solidFill>
              </a:endParaRPr>
            </a:p>
          </p:txBody>
        </p:sp>
        <p:sp>
          <p:nvSpPr>
            <p:cNvPr id="10270" name="Line 25"/>
            <p:cNvSpPr>
              <a:spLocks noChangeShapeType="1"/>
            </p:cNvSpPr>
            <p:nvPr/>
          </p:nvSpPr>
          <p:spPr bwMode="auto">
            <a:xfrm>
              <a:off x="1655" y="2261"/>
              <a:ext cx="181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5784851" y="3573066"/>
            <a:ext cx="587375" cy="863600"/>
            <a:chOff x="1652" y="1807"/>
            <a:chExt cx="370" cy="544"/>
          </a:xfrm>
        </p:grpSpPr>
        <p:sp>
          <p:nvSpPr>
            <p:cNvPr id="10267" name="Text Box 27"/>
            <p:cNvSpPr txBox="1">
              <a:spLocks noChangeArrowheads="1"/>
            </p:cNvSpPr>
            <p:nvPr/>
          </p:nvSpPr>
          <p:spPr bwMode="auto">
            <a:xfrm>
              <a:off x="1652" y="1807"/>
              <a:ext cx="370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lnSpc>
                  <a:spcPct val="80000"/>
                </a:lnSpc>
              </a:pPr>
              <a:r>
                <a:rPr lang="en-US" altLang="zh-CN" b="1" dirty="0">
                  <a:solidFill>
                    <a:srgbClr val="0000FF"/>
                  </a:solidFill>
                </a:rPr>
                <a:t> x</a:t>
              </a:r>
              <a:endParaRPr lang="en-US" altLang="zh-CN" sz="4000" b="1" dirty="0">
                <a:solidFill>
                  <a:srgbClr val="0000FF"/>
                </a:solidFill>
              </a:endParaRPr>
            </a:p>
            <a:p>
              <a:pPr algn="just">
                <a:lnSpc>
                  <a:spcPct val="80000"/>
                </a:lnSpc>
              </a:pPr>
              <a:r>
                <a:rPr lang="en-US" altLang="zh-CN" b="1" dirty="0">
                  <a:solidFill>
                    <a:srgbClr val="0000FF"/>
                  </a:solidFill>
                </a:rPr>
                <a:t> 4</a:t>
              </a:r>
              <a:endParaRPr lang="en-US" altLang="zh-CN" sz="4000" b="1" dirty="0">
                <a:solidFill>
                  <a:srgbClr val="0000FF"/>
                </a:solidFill>
              </a:endParaRPr>
            </a:p>
          </p:txBody>
        </p:sp>
        <p:sp>
          <p:nvSpPr>
            <p:cNvPr id="10268" name="Line 28"/>
            <p:cNvSpPr>
              <a:spLocks noChangeShapeType="1"/>
            </p:cNvSpPr>
            <p:nvPr/>
          </p:nvSpPr>
          <p:spPr bwMode="auto">
            <a:xfrm>
              <a:off x="1724" y="2170"/>
              <a:ext cx="181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5713413" y="4437552"/>
            <a:ext cx="587375" cy="863600"/>
            <a:chOff x="1674" y="1820"/>
            <a:chExt cx="370" cy="544"/>
          </a:xfrm>
        </p:grpSpPr>
        <p:sp>
          <p:nvSpPr>
            <p:cNvPr id="10265" name="Text Box 30"/>
            <p:cNvSpPr txBox="1">
              <a:spLocks noChangeArrowheads="1"/>
            </p:cNvSpPr>
            <p:nvPr/>
          </p:nvSpPr>
          <p:spPr bwMode="auto">
            <a:xfrm>
              <a:off x="1674" y="1820"/>
              <a:ext cx="370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lnSpc>
                  <a:spcPct val="80000"/>
                </a:lnSpc>
              </a:pPr>
              <a:r>
                <a:rPr lang="en-US" altLang="zh-CN" b="1" dirty="0">
                  <a:solidFill>
                    <a:srgbClr val="0000FF"/>
                  </a:solidFill>
                </a:rPr>
                <a:t> 2</a:t>
              </a:r>
              <a:endParaRPr lang="en-US" altLang="zh-CN" sz="4000" b="1" dirty="0">
                <a:solidFill>
                  <a:srgbClr val="0000FF"/>
                </a:solidFill>
              </a:endParaRPr>
            </a:p>
            <a:p>
              <a:pPr algn="just">
                <a:lnSpc>
                  <a:spcPct val="80000"/>
                </a:lnSpc>
              </a:pPr>
              <a:r>
                <a:rPr lang="en-US" altLang="zh-CN" b="1" dirty="0">
                  <a:solidFill>
                    <a:srgbClr val="0000FF"/>
                  </a:solidFill>
                </a:rPr>
                <a:t> 3</a:t>
              </a:r>
              <a:endParaRPr lang="en-US" altLang="zh-CN" sz="4000" b="1" dirty="0">
                <a:solidFill>
                  <a:srgbClr val="0000FF"/>
                </a:solidFill>
              </a:endParaRPr>
            </a:p>
          </p:txBody>
        </p:sp>
        <p:sp>
          <p:nvSpPr>
            <p:cNvPr id="10266" name="Line 31"/>
            <p:cNvSpPr>
              <a:spLocks noChangeShapeType="1"/>
            </p:cNvSpPr>
            <p:nvPr/>
          </p:nvSpPr>
          <p:spPr bwMode="auto">
            <a:xfrm>
              <a:off x="1724" y="2161"/>
              <a:ext cx="181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7008391" y="4365104"/>
            <a:ext cx="587375" cy="863600"/>
            <a:chOff x="1648" y="1898"/>
            <a:chExt cx="370" cy="544"/>
          </a:xfrm>
        </p:grpSpPr>
        <p:sp>
          <p:nvSpPr>
            <p:cNvPr id="10263" name="Text Box 33"/>
            <p:cNvSpPr txBox="1">
              <a:spLocks noChangeArrowheads="1"/>
            </p:cNvSpPr>
            <p:nvPr/>
          </p:nvSpPr>
          <p:spPr bwMode="auto">
            <a:xfrm>
              <a:off x="1648" y="1898"/>
              <a:ext cx="370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lnSpc>
                  <a:spcPct val="80000"/>
                </a:lnSpc>
              </a:pPr>
              <a:r>
                <a:rPr lang="en-US" altLang="zh-CN" b="1" dirty="0">
                  <a:solidFill>
                    <a:srgbClr val="0000FF"/>
                  </a:solidFill>
                </a:rPr>
                <a:t> 1</a:t>
              </a:r>
              <a:endParaRPr lang="en-US" altLang="zh-CN" sz="4000" b="1" dirty="0">
                <a:solidFill>
                  <a:srgbClr val="0000FF"/>
                </a:solidFill>
              </a:endParaRPr>
            </a:p>
            <a:p>
              <a:pPr algn="just">
                <a:lnSpc>
                  <a:spcPct val="80000"/>
                </a:lnSpc>
              </a:pPr>
              <a:r>
                <a:rPr lang="en-US" altLang="zh-CN" b="1" dirty="0">
                  <a:solidFill>
                    <a:srgbClr val="0000FF"/>
                  </a:solidFill>
                </a:rPr>
                <a:t> 2</a:t>
              </a:r>
              <a:endParaRPr lang="en-US" altLang="zh-CN" sz="4000" b="1" dirty="0">
                <a:solidFill>
                  <a:srgbClr val="0000FF"/>
                </a:solidFill>
              </a:endParaRPr>
            </a:p>
          </p:txBody>
        </p:sp>
        <p:sp>
          <p:nvSpPr>
            <p:cNvPr id="10264" name="Line 34"/>
            <p:cNvSpPr>
              <a:spLocks noChangeShapeType="1"/>
            </p:cNvSpPr>
            <p:nvPr/>
          </p:nvSpPr>
          <p:spPr bwMode="auto">
            <a:xfrm>
              <a:off x="1701" y="2261"/>
              <a:ext cx="181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236579" name="Rectangle 35"/>
          <p:cNvSpPr>
            <a:spLocks noChangeArrowheads="1"/>
          </p:cNvSpPr>
          <p:nvPr/>
        </p:nvSpPr>
        <p:spPr bwMode="auto">
          <a:xfrm>
            <a:off x="1733550" y="5524988"/>
            <a:ext cx="491172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4000" b="1"/>
              <a:t>①②⑤⑥⑧</a:t>
            </a:r>
            <a:r>
              <a:rPr lang="zh-CN" altLang="en-US" sz="4000" b="1"/>
              <a:t>是方程。 </a:t>
            </a:r>
          </a:p>
        </p:txBody>
      </p:sp>
      <p:sp>
        <p:nvSpPr>
          <p:cNvPr id="10251" name="Rectangle 3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458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2" name="Rectangle 3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31140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3" name="Rectangle 3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492500" y="1793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4" name="Rectangle 3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62915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5" name="Rectangle 4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2453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6" name="Rectangle 4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977063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8" name="Rectangle 4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9" name="Rectangle 44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41300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60" name="Rectangle 45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5738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61" name="Rectangle 46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5086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62" name="Rectangle 47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0199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" name="同侧圆角矩形 26"/>
          <p:cNvSpPr/>
          <p:nvPr/>
        </p:nvSpPr>
        <p:spPr>
          <a:xfrm>
            <a:off x="467544" y="824349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28" name="直线连接符 21"/>
          <p:cNvCxnSpPr/>
          <p:nvPr/>
        </p:nvCxnSpPr>
        <p:spPr>
          <a:xfrm flipV="1">
            <a:off x="467544" y="1407022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7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45"/>
          <p:cNvSpPr>
            <a:spLocks noChangeArrowheads="1"/>
          </p:cNvSpPr>
          <p:nvPr/>
        </p:nvSpPr>
        <p:spPr bwMode="auto">
          <a:xfrm>
            <a:off x="251520" y="1589891"/>
            <a:ext cx="9050876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2400" b="1" dirty="0" smtClean="0">
                <a:solidFill>
                  <a:srgbClr val="0000FF"/>
                </a:solidFill>
              </a:rPr>
              <a:t>2.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学校</a:t>
            </a:r>
            <a:r>
              <a:rPr lang="zh-CN" altLang="en-US" sz="2400" b="1" dirty="0">
                <a:solidFill>
                  <a:srgbClr val="0000FF"/>
                </a:solidFill>
              </a:rPr>
              <a:t>组织远足活动。原计划每小时走</a:t>
            </a:r>
            <a:r>
              <a:rPr lang="en-US" altLang="zh-CN" sz="2400" b="1" dirty="0">
                <a:solidFill>
                  <a:srgbClr val="0000FF"/>
                </a:solidFill>
              </a:rPr>
              <a:t>3.8km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，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3</a:t>
            </a:r>
            <a:r>
              <a:rPr lang="zh-CN" altLang="en-US" sz="2400" b="1" dirty="0">
                <a:solidFill>
                  <a:srgbClr val="0000FF"/>
                </a:solidFill>
              </a:rPr>
              <a:t>小时到达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目</a:t>
            </a:r>
            <a:endParaRPr lang="en-US" altLang="zh-CN" sz="2400" b="1" dirty="0" smtClean="0">
              <a:solidFill>
                <a:srgbClr val="0000FF"/>
              </a:solidFill>
            </a:endParaRPr>
          </a:p>
          <a:p>
            <a:r>
              <a:rPr lang="zh-CN" altLang="en-US" sz="2400" b="1" dirty="0" smtClean="0">
                <a:solidFill>
                  <a:srgbClr val="0000FF"/>
                </a:solidFill>
              </a:rPr>
              <a:t>的</a:t>
            </a:r>
            <a:r>
              <a:rPr lang="zh-CN" altLang="en-US" sz="2400" b="1" dirty="0">
                <a:solidFill>
                  <a:srgbClr val="0000FF"/>
                </a:solidFill>
              </a:rPr>
              <a:t>地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。实际</a:t>
            </a:r>
            <a:r>
              <a:rPr lang="en-US" altLang="zh-CN" sz="2400" b="1" dirty="0">
                <a:solidFill>
                  <a:srgbClr val="0000FF"/>
                </a:solidFill>
              </a:rPr>
              <a:t>2.5</a:t>
            </a:r>
            <a:r>
              <a:rPr lang="zh-CN" altLang="en-US" sz="2400" b="1" dirty="0">
                <a:solidFill>
                  <a:srgbClr val="0000FF"/>
                </a:solidFill>
              </a:rPr>
              <a:t>小时走完了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原定路程</a:t>
            </a:r>
            <a:r>
              <a:rPr lang="zh-CN" altLang="en-US" sz="2400" b="1" dirty="0">
                <a:solidFill>
                  <a:srgbClr val="0000FF"/>
                </a:solidFill>
              </a:rPr>
              <a:t>，平均每小时走了多少千米？ </a:t>
            </a:r>
          </a:p>
        </p:txBody>
      </p:sp>
      <p:sp>
        <p:nvSpPr>
          <p:cNvPr id="226355" name="Rectangle 51"/>
          <p:cNvSpPr>
            <a:spLocks noChangeArrowheads="1"/>
          </p:cNvSpPr>
          <p:nvPr/>
        </p:nvSpPr>
        <p:spPr bwMode="auto">
          <a:xfrm>
            <a:off x="-1116632" y="5229225"/>
            <a:ext cx="6770688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838200" algn="ctr"/>
            <a:r>
              <a:rPr lang="zh-CN" altLang="en-US" b="1" dirty="0">
                <a:solidFill>
                  <a:schemeClr val="tx1"/>
                </a:solidFill>
              </a:rPr>
              <a:t>答：平均每小时走了</a:t>
            </a:r>
            <a:r>
              <a:rPr lang="en-US" altLang="zh-CN" b="1" dirty="0">
                <a:solidFill>
                  <a:schemeClr val="tx1"/>
                </a:solidFill>
              </a:rPr>
              <a:t>4.56</a:t>
            </a:r>
            <a:r>
              <a:rPr lang="zh-CN" altLang="en-US" b="1" dirty="0">
                <a:solidFill>
                  <a:schemeClr val="tx1"/>
                </a:solidFill>
              </a:rPr>
              <a:t>千米。</a:t>
            </a:r>
          </a:p>
        </p:txBody>
      </p:sp>
      <p:sp>
        <p:nvSpPr>
          <p:cNvPr id="226356" name="Rectangle 52"/>
          <p:cNvSpPr>
            <a:spLocks noChangeArrowheads="1"/>
          </p:cNvSpPr>
          <p:nvPr/>
        </p:nvSpPr>
        <p:spPr bwMode="auto">
          <a:xfrm>
            <a:off x="1042988" y="2420938"/>
            <a:ext cx="575945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tx1"/>
                </a:solidFill>
              </a:rPr>
              <a:t>解：设平均每小时走了</a:t>
            </a:r>
            <a:r>
              <a:rPr lang="en-US" altLang="zh-CN" b="1">
                <a:solidFill>
                  <a:schemeClr val="tx1"/>
                </a:solidFill>
              </a:rPr>
              <a:t>X</a:t>
            </a:r>
            <a:r>
              <a:rPr lang="zh-CN" altLang="en-US" b="1">
                <a:solidFill>
                  <a:schemeClr val="tx1"/>
                </a:solidFill>
              </a:rPr>
              <a:t>千米。</a:t>
            </a:r>
          </a:p>
        </p:txBody>
      </p:sp>
      <p:sp>
        <p:nvSpPr>
          <p:cNvPr id="226357" name="Rectangle 53"/>
          <p:cNvSpPr>
            <a:spLocks noChangeArrowheads="1"/>
          </p:cNvSpPr>
          <p:nvPr/>
        </p:nvSpPr>
        <p:spPr bwMode="auto">
          <a:xfrm>
            <a:off x="2555875" y="3452912"/>
            <a:ext cx="2808288" cy="1992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1" dirty="0">
                <a:solidFill>
                  <a:schemeClr val="tx1"/>
                </a:solidFill>
              </a:rPr>
              <a:t>2.5X</a:t>
            </a:r>
            <a:r>
              <a:rPr lang="zh-CN" altLang="en-US" b="1" dirty="0">
                <a:solidFill>
                  <a:schemeClr val="tx1"/>
                </a:solidFill>
              </a:rPr>
              <a:t>＝</a:t>
            </a:r>
            <a:r>
              <a:rPr lang="en-US" altLang="zh-CN" b="1" dirty="0">
                <a:solidFill>
                  <a:schemeClr val="tx1"/>
                </a:solidFill>
              </a:rPr>
              <a:t>3.8×3</a:t>
            </a:r>
          </a:p>
          <a:p>
            <a:pPr>
              <a:lnSpc>
                <a:spcPct val="130000"/>
              </a:lnSpc>
            </a:pPr>
            <a:r>
              <a:rPr lang="en-US" altLang="zh-CN" b="1" dirty="0">
                <a:solidFill>
                  <a:schemeClr val="tx1"/>
                </a:solidFill>
              </a:rPr>
              <a:t>2.5X</a:t>
            </a:r>
            <a:r>
              <a:rPr lang="zh-CN" altLang="en-US" b="1" dirty="0">
                <a:solidFill>
                  <a:schemeClr val="tx1"/>
                </a:solidFill>
              </a:rPr>
              <a:t>＝</a:t>
            </a:r>
            <a:r>
              <a:rPr lang="en-US" altLang="zh-CN" b="1" dirty="0">
                <a:solidFill>
                  <a:schemeClr val="tx1"/>
                </a:solidFill>
              </a:rPr>
              <a:t>11.4</a:t>
            </a:r>
          </a:p>
          <a:p>
            <a:pPr>
              <a:lnSpc>
                <a:spcPct val="130000"/>
              </a:lnSpc>
            </a:pPr>
            <a:r>
              <a:rPr lang="en-US" altLang="zh-CN" b="1" dirty="0">
                <a:solidFill>
                  <a:schemeClr val="tx1"/>
                </a:solidFill>
              </a:rPr>
              <a:t>     X</a:t>
            </a:r>
            <a:r>
              <a:rPr lang="zh-CN" altLang="en-US" b="1" dirty="0">
                <a:solidFill>
                  <a:schemeClr val="tx1"/>
                </a:solidFill>
              </a:rPr>
              <a:t>＝</a:t>
            </a:r>
            <a:r>
              <a:rPr lang="en-US" altLang="zh-CN" b="1" dirty="0">
                <a:solidFill>
                  <a:schemeClr val="tx1"/>
                </a:solidFill>
              </a:rPr>
              <a:t>4.56</a:t>
            </a:r>
          </a:p>
        </p:txBody>
      </p:sp>
      <p:sp>
        <p:nvSpPr>
          <p:cNvPr id="11273" name="Rectangle 5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458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4" name="Rectangle 5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31140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5" name="Rectangle 5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492500" y="1793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6" name="Rectangle 5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62915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7" name="Rectangle 5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2453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8" name="Rectangle 59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977063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80" name="Rectangle 61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81" name="Rectangle 62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41300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82" name="Rectangle 6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5738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83" name="Rectangle 64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5086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84" name="Rectangle 65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0199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" name="同侧圆角矩形 16"/>
          <p:cNvSpPr/>
          <p:nvPr/>
        </p:nvSpPr>
        <p:spPr>
          <a:xfrm>
            <a:off x="467544" y="824349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8" name="直线连接符 21"/>
          <p:cNvCxnSpPr/>
          <p:nvPr/>
        </p:nvCxnSpPr>
        <p:spPr>
          <a:xfrm flipV="1">
            <a:off x="467544" y="1407022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55" grpId="0"/>
      <p:bldP spid="226356" grpId="0"/>
      <p:bldP spid="2263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168275" y="1781177"/>
            <a:ext cx="8651875" cy="1431926"/>
            <a:chOff x="15" y="909"/>
            <a:chExt cx="5450" cy="902"/>
          </a:xfrm>
        </p:grpSpPr>
        <p:sp>
          <p:nvSpPr>
            <p:cNvPr id="13338" name="Rectangle 28"/>
            <p:cNvSpPr>
              <a:spLocks noChangeArrowheads="1"/>
            </p:cNvSpPr>
            <p:nvPr/>
          </p:nvSpPr>
          <p:spPr bwMode="auto">
            <a:xfrm>
              <a:off x="15" y="909"/>
              <a:ext cx="5450" cy="7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 b="1" dirty="0" smtClean="0">
                  <a:solidFill>
                    <a:srgbClr val="0000FF"/>
                  </a:solidFill>
                </a:rPr>
                <a:t>3.</a:t>
              </a:r>
              <a:r>
                <a:rPr lang="zh-CN" altLang="en-US" sz="3200" b="1" dirty="0" smtClean="0">
                  <a:solidFill>
                    <a:srgbClr val="0000FF"/>
                  </a:solidFill>
                </a:rPr>
                <a:t>（</a:t>
              </a:r>
              <a:r>
                <a:rPr lang="en-US" altLang="zh-CN" sz="3200" b="1" dirty="0">
                  <a:solidFill>
                    <a:srgbClr val="0000FF"/>
                  </a:solidFill>
                </a:rPr>
                <a:t>1</a:t>
              </a:r>
              <a:r>
                <a:rPr lang="zh-CN" altLang="en-US" sz="3200" b="1" dirty="0">
                  <a:solidFill>
                    <a:srgbClr val="0000FF"/>
                  </a:solidFill>
                </a:rPr>
                <a:t>）小平在踢毽比赛中踢了</a:t>
              </a:r>
              <a:r>
                <a:rPr lang="en-US" altLang="zh-CN" sz="3200" b="1" dirty="0">
                  <a:solidFill>
                    <a:srgbClr val="0000FF"/>
                  </a:solidFill>
                </a:rPr>
                <a:t>42</a:t>
              </a:r>
              <a:r>
                <a:rPr lang="zh-CN" altLang="en-US" sz="3200" b="1" dirty="0">
                  <a:solidFill>
                    <a:srgbClr val="0000FF"/>
                  </a:solidFill>
                </a:rPr>
                <a:t>下，她踢</a:t>
              </a:r>
              <a:r>
                <a:rPr lang="zh-CN" altLang="en-US" sz="3200" b="1" dirty="0" smtClean="0">
                  <a:solidFill>
                    <a:srgbClr val="0000FF"/>
                  </a:solidFill>
                </a:rPr>
                <a:t>毽</a:t>
              </a:r>
              <a:endParaRPr lang="en-US" altLang="zh-CN" sz="3200" b="1" dirty="0" smtClean="0">
                <a:solidFill>
                  <a:srgbClr val="0000FF"/>
                </a:solidFill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3200" b="1" dirty="0" smtClean="0">
                  <a:solidFill>
                    <a:srgbClr val="0000FF"/>
                  </a:solidFill>
                </a:rPr>
                <a:t>的</a:t>
              </a:r>
              <a:r>
                <a:rPr lang="zh-CN" altLang="en-US" sz="3200" b="1" dirty="0">
                  <a:solidFill>
                    <a:srgbClr val="0000FF"/>
                  </a:solidFill>
                </a:rPr>
                <a:t>数量是小云的    。小云踢了多少下？</a:t>
              </a:r>
            </a:p>
          </p:txBody>
        </p:sp>
        <p:grpSp>
          <p:nvGrpSpPr>
            <p:cNvPr id="3" name="Group 33"/>
            <p:cNvGrpSpPr>
              <a:grpSpLocks/>
            </p:cNvGrpSpPr>
            <p:nvPr/>
          </p:nvGrpSpPr>
          <p:grpSpPr bwMode="auto">
            <a:xfrm>
              <a:off x="1875" y="1267"/>
              <a:ext cx="370" cy="544"/>
              <a:chOff x="2185" y="2102"/>
              <a:chExt cx="370" cy="544"/>
            </a:xfrm>
          </p:grpSpPr>
          <p:sp>
            <p:nvSpPr>
              <p:cNvPr id="13340" name="Text Box 34"/>
              <p:cNvSpPr txBox="1">
                <a:spLocks noChangeArrowheads="1"/>
              </p:cNvSpPr>
              <p:nvPr/>
            </p:nvSpPr>
            <p:spPr bwMode="auto">
              <a:xfrm>
                <a:off x="2185" y="2102"/>
                <a:ext cx="370" cy="5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80000"/>
                  </a:lnSpc>
                </a:pPr>
                <a:r>
                  <a:rPr lang="en-US" altLang="zh-CN" sz="3200" b="1" dirty="0">
                    <a:solidFill>
                      <a:srgbClr val="0000FF"/>
                    </a:solidFill>
                  </a:rPr>
                  <a:t> 3</a:t>
                </a:r>
              </a:p>
              <a:p>
                <a:pPr algn="just">
                  <a:lnSpc>
                    <a:spcPct val="80000"/>
                  </a:lnSpc>
                </a:pPr>
                <a:r>
                  <a:rPr lang="en-US" altLang="zh-CN" sz="3200" b="1" dirty="0">
                    <a:solidFill>
                      <a:srgbClr val="0000FF"/>
                    </a:solidFill>
                  </a:rPr>
                  <a:t> 4</a:t>
                </a:r>
              </a:p>
            </p:txBody>
          </p:sp>
          <p:sp>
            <p:nvSpPr>
              <p:cNvPr id="13341" name="Line 35"/>
              <p:cNvSpPr>
                <a:spLocks noChangeShapeType="1"/>
              </p:cNvSpPr>
              <p:nvPr/>
            </p:nvSpPr>
            <p:spPr bwMode="auto">
              <a:xfrm>
                <a:off x="2283" y="2374"/>
                <a:ext cx="181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958850" y="3426321"/>
            <a:ext cx="6365876" cy="866775"/>
            <a:chOff x="535" y="1184"/>
            <a:chExt cx="4010" cy="546"/>
          </a:xfrm>
        </p:grpSpPr>
        <p:sp>
          <p:nvSpPr>
            <p:cNvPr id="13334" name="Rectangle 32"/>
            <p:cNvSpPr>
              <a:spLocks noChangeArrowheads="1"/>
            </p:cNvSpPr>
            <p:nvPr/>
          </p:nvSpPr>
          <p:spPr bwMode="auto">
            <a:xfrm>
              <a:off x="535" y="1362"/>
              <a:ext cx="4010" cy="3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200" b="1" dirty="0" smtClean="0">
                  <a:latin typeface="楷体_GB2312" pitchFamily="49" charset="-122"/>
                  <a:ea typeface="楷体_GB2312" pitchFamily="49" charset="-122"/>
                </a:rPr>
                <a:t>小云踢的下数</a:t>
              </a:r>
              <a:r>
                <a:rPr lang="en-US" altLang="zh-CN" sz="3200" b="1" dirty="0" smtClean="0">
                  <a:latin typeface="楷体_GB2312" pitchFamily="49" charset="-122"/>
                  <a:ea typeface="楷体_GB2312" pitchFamily="49" charset="-122"/>
                </a:rPr>
                <a:t>×  </a:t>
              </a:r>
              <a:r>
                <a:rPr lang="zh-CN" altLang="en-US" sz="3200" b="1" dirty="0" smtClean="0">
                  <a:latin typeface="楷体_GB2312" pitchFamily="49" charset="-122"/>
                  <a:ea typeface="楷体_GB2312" pitchFamily="49" charset="-122"/>
                </a:rPr>
                <a:t>＝小平踢的下数</a:t>
              </a:r>
              <a:endParaRPr lang="zh-CN" altLang="en-US" sz="3200" b="1" dirty="0">
                <a:latin typeface="楷体_GB2312" pitchFamily="49" charset="-122"/>
                <a:ea typeface="楷体_GB2312" pitchFamily="49" charset="-122"/>
              </a:endParaRPr>
            </a:p>
          </p:txBody>
        </p:sp>
        <p:grpSp>
          <p:nvGrpSpPr>
            <p:cNvPr id="5" name="Group 36"/>
            <p:cNvGrpSpPr>
              <a:grpSpLocks/>
            </p:cNvGrpSpPr>
            <p:nvPr/>
          </p:nvGrpSpPr>
          <p:grpSpPr bwMode="auto">
            <a:xfrm>
              <a:off x="2336" y="1184"/>
              <a:ext cx="370" cy="544"/>
              <a:chOff x="1603" y="1807"/>
              <a:chExt cx="370" cy="544"/>
            </a:xfrm>
          </p:grpSpPr>
          <p:sp>
            <p:nvSpPr>
              <p:cNvPr id="13336" name="Text Box 37"/>
              <p:cNvSpPr txBox="1">
                <a:spLocks noChangeArrowheads="1"/>
              </p:cNvSpPr>
              <p:nvPr/>
            </p:nvSpPr>
            <p:spPr bwMode="auto">
              <a:xfrm>
                <a:off x="1603" y="1807"/>
                <a:ext cx="370" cy="5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80000"/>
                  </a:lnSpc>
                </a:pPr>
                <a:r>
                  <a:rPr lang="en-US" altLang="zh-CN" b="1" dirty="0" smtClean="0">
                    <a:solidFill>
                      <a:srgbClr val="FF3300"/>
                    </a:solidFill>
                  </a:rPr>
                  <a:t> 3</a:t>
                </a:r>
                <a:endParaRPr lang="en-US" altLang="zh-CN" sz="4000" b="1" dirty="0" smtClean="0">
                  <a:solidFill>
                    <a:srgbClr val="FF3300"/>
                  </a:solidFill>
                </a:endParaRPr>
              </a:p>
              <a:p>
                <a:pPr algn="just">
                  <a:lnSpc>
                    <a:spcPct val="80000"/>
                  </a:lnSpc>
                </a:pPr>
                <a:r>
                  <a:rPr lang="en-US" altLang="zh-CN" b="1" dirty="0" smtClean="0">
                    <a:solidFill>
                      <a:srgbClr val="FF3300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FF3300"/>
                    </a:solidFill>
                  </a:rPr>
                  <a:t>4</a:t>
                </a:r>
                <a:endParaRPr lang="en-US" altLang="zh-CN" sz="4000" b="1" dirty="0">
                  <a:solidFill>
                    <a:srgbClr val="FF3300"/>
                  </a:solidFill>
                </a:endParaRPr>
              </a:p>
            </p:txBody>
          </p:sp>
          <p:sp>
            <p:nvSpPr>
              <p:cNvPr id="13337" name="Line 38"/>
              <p:cNvSpPr>
                <a:spLocks noChangeShapeType="1"/>
              </p:cNvSpPr>
              <p:nvPr/>
            </p:nvSpPr>
            <p:spPr bwMode="auto">
              <a:xfrm>
                <a:off x="1670" y="2170"/>
                <a:ext cx="181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3320" name="Rectangle 4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458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1" name="Rectangle 4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31140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2" name="Rectangle 4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492500" y="1793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3" name="Rectangle 48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62915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4" name="Rectangle 4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2453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5" name="Rectangle 50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977063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7" name="Rectangle 5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8" name="Rectangle 53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41300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9" name="Rectangle 54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5738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30" name="Rectangle 55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5086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31" name="Rectangle 56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0199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" name="同侧圆角矩形 22"/>
          <p:cNvSpPr/>
          <p:nvPr/>
        </p:nvSpPr>
        <p:spPr>
          <a:xfrm>
            <a:off x="467544" y="836712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24" name="直线连接符 21"/>
          <p:cNvCxnSpPr/>
          <p:nvPr/>
        </p:nvCxnSpPr>
        <p:spPr>
          <a:xfrm flipV="1">
            <a:off x="467544" y="1419385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282575" y="1279525"/>
            <a:ext cx="8648521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</a:rPr>
              <a:t>（</a:t>
            </a:r>
            <a:r>
              <a:rPr lang="en-US" altLang="zh-CN" sz="3200" b="1" dirty="0" smtClean="0">
                <a:solidFill>
                  <a:srgbClr val="0000FF"/>
                </a:solidFill>
              </a:rPr>
              <a:t>2</a:t>
            </a:r>
            <a:r>
              <a:rPr lang="zh-CN" altLang="en-US" sz="3200" b="1" dirty="0" smtClean="0">
                <a:solidFill>
                  <a:srgbClr val="0000FF"/>
                </a:solidFill>
              </a:rPr>
              <a:t>）</a:t>
            </a:r>
            <a:r>
              <a:rPr lang="zh-CN" altLang="en-US" sz="3200" b="1" dirty="0">
                <a:solidFill>
                  <a:srgbClr val="0000FF"/>
                </a:solidFill>
              </a:rPr>
              <a:t>一种树苗实验成活率是</a:t>
            </a:r>
            <a:r>
              <a:rPr lang="en-US" altLang="zh-CN" sz="3200" b="1" dirty="0">
                <a:solidFill>
                  <a:srgbClr val="0000FF"/>
                </a:solidFill>
              </a:rPr>
              <a:t>98%</a:t>
            </a:r>
            <a:r>
              <a:rPr lang="zh-CN" altLang="en-US" sz="3200" b="1" dirty="0">
                <a:solidFill>
                  <a:srgbClr val="0000FF"/>
                </a:solidFill>
              </a:rPr>
              <a:t>，为了保证成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</a:rPr>
              <a:t>活</a:t>
            </a:r>
            <a:r>
              <a:rPr lang="en-US" altLang="zh-CN" sz="3200" b="1" dirty="0">
                <a:solidFill>
                  <a:srgbClr val="0000FF"/>
                </a:solidFill>
              </a:rPr>
              <a:t>380</a:t>
            </a:r>
            <a:r>
              <a:rPr lang="zh-CN" altLang="en-US" sz="3200" b="1" dirty="0">
                <a:solidFill>
                  <a:srgbClr val="0000FF"/>
                </a:solidFill>
              </a:rPr>
              <a:t>棵，至少要种多少棵树苗？</a:t>
            </a:r>
          </a:p>
        </p:txBody>
      </p:sp>
      <p:sp>
        <p:nvSpPr>
          <p:cNvPr id="240657" name="Rectangle 17"/>
          <p:cNvSpPr>
            <a:spLocks noChangeArrowheads="1"/>
          </p:cNvSpPr>
          <p:nvPr/>
        </p:nvSpPr>
        <p:spPr bwMode="auto">
          <a:xfrm>
            <a:off x="1042988" y="3213100"/>
            <a:ext cx="595708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树苗的棵数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×98%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＝成活的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380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棵</a:t>
            </a:r>
          </a:p>
        </p:txBody>
      </p:sp>
      <p:sp>
        <p:nvSpPr>
          <p:cNvPr id="14344" name="Rectangle 2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458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5" name="Rectangle 2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31140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6" name="Rectangle 2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492500" y="1793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7" name="Rectangle 25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62915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8" name="Rectangle 26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2453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9" name="Rectangle 27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977063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52" name="Rectangle 30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41300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53" name="Rectangle 31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5738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54" name="Rectangle 3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5086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55" name="Rectangle 33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0199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" name="同侧圆角矩形 14"/>
          <p:cNvSpPr/>
          <p:nvPr/>
        </p:nvSpPr>
        <p:spPr>
          <a:xfrm>
            <a:off x="467544" y="824349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6" name="直线连接符 21"/>
          <p:cNvCxnSpPr/>
          <p:nvPr/>
        </p:nvCxnSpPr>
        <p:spPr>
          <a:xfrm flipV="1">
            <a:off x="467544" y="1407022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6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58612" y="1484784"/>
            <a:ext cx="8965916" cy="221272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</a:rPr>
              <a:t>（</a:t>
            </a:r>
            <a:r>
              <a:rPr lang="en-US" altLang="zh-CN" sz="3200" b="1" dirty="0">
                <a:solidFill>
                  <a:srgbClr val="0000FF"/>
                </a:solidFill>
              </a:rPr>
              <a:t>3</a:t>
            </a:r>
            <a:r>
              <a:rPr lang="zh-CN" altLang="en-US" sz="3200" b="1" dirty="0">
                <a:solidFill>
                  <a:srgbClr val="0000FF"/>
                </a:solidFill>
              </a:rPr>
              <a:t>）绿化队为一个居民社区栽花。栽月季花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</a:rPr>
              <a:t>240</a:t>
            </a:r>
            <a:r>
              <a:rPr lang="zh-CN" altLang="en-US" sz="3200" b="1" dirty="0">
                <a:solidFill>
                  <a:srgbClr val="0000FF"/>
                </a:solidFill>
              </a:rPr>
              <a:t>棵，再加上</a:t>
            </a:r>
            <a:r>
              <a:rPr lang="en-US" altLang="zh-CN" sz="3200" b="1" dirty="0">
                <a:solidFill>
                  <a:srgbClr val="0000FF"/>
                </a:solidFill>
              </a:rPr>
              <a:t>16</a:t>
            </a:r>
            <a:r>
              <a:rPr lang="zh-CN" altLang="en-US" sz="3200" b="1" dirty="0">
                <a:solidFill>
                  <a:srgbClr val="0000FF"/>
                </a:solidFill>
              </a:rPr>
              <a:t>棵就是所栽丁香花棵数的</a:t>
            </a:r>
            <a:r>
              <a:rPr lang="en-US" altLang="zh-CN" sz="3200" b="1" dirty="0">
                <a:solidFill>
                  <a:srgbClr val="0000FF"/>
                </a:solidFill>
              </a:rPr>
              <a:t>2</a:t>
            </a:r>
            <a:r>
              <a:rPr lang="zh-CN" altLang="en-US" sz="3200" b="1" dirty="0">
                <a:solidFill>
                  <a:srgbClr val="0000FF"/>
                </a:solidFill>
              </a:rPr>
              <a:t>倍。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</a:rPr>
              <a:t>丁香花栽了多少棵？ </a:t>
            </a:r>
          </a:p>
        </p:txBody>
      </p:sp>
      <p:sp>
        <p:nvSpPr>
          <p:cNvPr id="241682" name="Rectangle 18"/>
          <p:cNvSpPr>
            <a:spLocks noChangeArrowheads="1"/>
          </p:cNvSpPr>
          <p:nvPr/>
        </p:nvSpPr>
        <p:spPr bwMode="auto">
          <a:xfrm>
            <a:off x="887413" y="3852337"/>
            <a:ext cx="595708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丁香花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×2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＝月季花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240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棵＋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16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棵</a:t>
            </a:r>
          </a:p>
        </p:txBody>
      </p:sp>
      <p:sp>
        <p:nvSpPr>
          <p:cNvPr id="15368" name="Rectangle 2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458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9" name="Rectangle 2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31140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0" name="Rectangle 2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492500" y="1793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1" name="Rectangle 25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62915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2" name="Rectangle 26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2453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3" name="Rectangle 27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977063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5" name="Rectangle 2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6" name="Rectangle 30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41300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7" name="Rectangle 31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5738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8" name="Rectangle 3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5086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9" name="Rectangle 33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0199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" name="同侧圆角矩形 14"/>
          <p:cNvSpPr/>
          <p:nvPr/>
        </p:nvSpPr>
        <p:spPr>
          <a:xfrm>
            <a:off x="467544" y="824349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6" name="直线连接符 21"/>
          <p:cNvCxnSpPr/>
          <p:nvPr/>
        </p:nvCxnSpPr>
        <p:spPr>
          <a:xfrm flipV="1">
            <a:off x="395536" y="1407022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8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131"/>
          <p:cNvSpPr>
            <a:spLocks noChangeArrowheads="1"/>
          </p:cNvSpPr>
          <p:nvPr/>
        </p:nvSpPr>
        <p:spPr bwMode="auto">
          <a:xfrm>
            <a:off x="303213" y="1557338"/>
            <a:ext cx="8543925" cy="23083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一、填空。</a:t>
            </a:r>
            <a:endParaRPr lang="en-US" altLang="zh-CN" sz="3200" b="1" dirty="0" smtClean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、学校原有图书</a:t>
            </a:r>
            <a:r>
              <a:rPr lang="en-US" altLang="zh-CN" sz="32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8140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本，又买来</a:t>
            </a:r>
            <a:r>
              <a:rPr lang="en-US" altLang="zh-CN" sz="32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本，现在学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校共有图书（       　）本。</a:t>
            </a:r>
            <a:endParaRPr lang="zh-CN" altLang="en-US" sz="32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391" name="Rectangle 132"/>
          <p:cNvSpPr>
            <a:spLocks noChangeArrowheads="1"/>
          </p:cNvSpPr>
          <p:nvPr/>
        </p:nvSpPr>
        <p:spPr bwMode="auto">
          <a:xfrm>
            <a:off x="323850" y="3827150"/>
            <a:ext cx="8632491" cy="14740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、甲汽车运货</a:t>
            </a:r>
            <a:r>
              <a:rPr lang="en-US" altLang="zh-CN" sz="32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吨，乙汽车运货</a:t>
            </a:r>
            <a:r>
              <a:rPr lang="en-US" altLang="zh-CN" sz="32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吨，两辆汽车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共运货（   　）吨。</a:t>
            </a:r>
            <a:endParaRPr lang="zh-CN" altLang="en-US" sz="3200" dirty="0"/>
          </a:p>
        </p:txBody>
      </p:sp>
      <p:sp>
        <p:nvSpPr>
          <p:cNvPr id="132231" name="Text Box 135"/>
          <p:cNvSpPr txBox="1">
            <a:spLocks noChangeArrowheads="1"/>
          </p:cNvSpPr>
          <p:nvPr/>
        </p:nvSpPr>
        <p:spPr bwMode="auto">
          <a:xfrm>
            <a:off x="2987228" y="3068960"/>
            <a:ext cx="1728788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 smtClean="0">
                <a:latin typeface="楷体_GB2312" pitchFamily="49" charset="-122"/>
                <a:ea typeface="楷体_GB2312" pitchFamily="49" charset="-122"/>
              </a:rPr>
              <a:t>8140</a:t>
            </a:r>
            <a:r>
              <a:rPr lang="zh-CN" altLang="en-US" sz="3200" b="1" dirty="0" smtClean="0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3200" b="1" dirty="0" smtClean="0">
                <a:latin typeface="楷体_GB2312" pitchFamily="49" charset="-122"/>
                <a:ea typeface="楷体_GB2312" pitchFamily="49" charset="-122"/>
              </a:rPr>
              <a:t>a</a:t>
            </a:r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2232" name="Rectangle 136"/>
          <p:cNvSpPr>
            <a:spLocks noChangeArrowheads="1"/>
          </p:cNvSpPr>
          <p:nvPr/>
        </p:nvSpPr>
        <p:spPr bwMode="auto">
          <a:xfrm>
            <a:off x="2051050" y="4649762"/>
            <a:ext cx="1152525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 dirty="0" smtClean="0"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3200" b="1" dirty="0" smtClean="0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3200" b="1" dirty="0" smtClean="0">
                <a:latin typeface="楷体_GB2312" pitchFamily="49" charset="-122"/>
                <a:ea typeface="楷体_GB2312" pitchFamily="49" charset="-122"/>
              </a:rPr>
              <a:t>b</a:t>
            </a:r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394" name="Rectangle 14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458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5" name="Rectangle 14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31140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6" name="Rectangle 14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492500" y="1793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7" name="Rectangle 145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62915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8" name="Rectangle 146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2453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9" name="Rectangle 147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977063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401" name="Rectangle 14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402" name="Rectangle 150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41300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403" name="Rectangle 151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5738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404" name="Rectangle 15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5086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405" name="Rectangle 153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0199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" name="同侧圆角矩形 16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8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2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2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2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2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231" grpId="0"/>
      <p:bldP spid="1322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8"/>
          <p:cNvSpPr>
            <a:spLocks noChangeArrowheads="1"/>
          </p:cNvSpPr>
          <p:nvPr/>
        </p:nvSpPr>
        <p:spPr bwMode="auto">
          <a:xfrm>
            <a:off x="238125" y="1352550"/>
            <a:ext cx="9666429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、某人每小时行</a:t>
            </a:r>
            <a:r>
              <a:rPr lang="en-US" altLang="zh-CN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千米，</a:t>
            </a:r>
            <a:r>
              <a:rPr lang="en-US" altLang="zh-CN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小时行（　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）</a:t>
            </a:r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千米，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7</a:t>
            </a:r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小时行（　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）</a:t>
            </a:r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千米，行</a:t>
            </a:r>
            <a:r>
              <a:rPr lang="en-US" altLang="zh-CN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S</a:t>
            </a:r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千米要（   　）小时。</a:t>
            </a:r>
          </a:p>
        </p:txBody>
      </p:sp>
      <p:sp>
        <p:nvSpPr>
          <p:cNvPr id="17415" name="Rectangle 9"/>
          <p:cNvSpPr>
            <a:spLocks noChangeArrowheads="1"/>
          </p:cNvSpPr>
          <p:nvPr/>
        </p:nvSpPr>
        <p:spPr bwMode="auto">
          <a:xfrm>
            <a:off x="250825" y="3003550"/>
            <a:ext cx="8839279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、铅笔每支</a:t>
            </a:r>
            <a:r>
              <a:rPr lang="en-US" altLang="zh-CN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元，练习本每本</a:t>
            </a:r>
            <a:r>
              <a:rPr lang="en-US" altLang="zh-CN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元，小红买了</a:t>
            </a:r>
            <a:r>
              <a:rPr lang="en-US" altLang="zh-CN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8</a:t>
            </a:r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支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铅笔和</a:t>
            </a:r>
            <a:r>
              <a:rPr lang="en-US" altLang="zh-CN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本练习本，一共付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（   </a:t>
            </a:r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　   ）元。</a:t>
            </a:r>
          </a:p>
        </p:txBody>
      </p:sp>
      <p:sp>
        <p:nvSpPr>
          <p:cNvPr id="242700" name="Rectangle 12"/>
          <p:cNvSpPr>
            <a:spLocks noChangeArrowheads="1"/>
          </p:cNvSpPr>
          <p:nvPr/>
        </p:nvSpPr>
        <p:spPr bwMode="auto">
          <a:xfrm>
            <a:off x="6733182" y="1484784"/>
            <a:ext cx="719138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5a</a:t>
            </a:r>
          </a:p>
        </p:txBody>
      </p:sp>
      <p:sp>
        <p:nvSpPr>
          <p:cNvPr id="242701" name="Rectangle 13"/>
          <p:cNvSpPr>
            <a:spLocks noChangeArrowheads="1"/>
          </p:cNvSpPr>
          <p:nvPr/>
        </p:nvSpPr>
        <p:spPr bwMode="auto">
          <a:xfrm>
            <a:off x="2268686" y="2132856"/>
            <a:ext cx="719138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7a</a:t>
            </a:r>
          </a:p>
        </p:txBody>
      </p:sp>
      <p:sp>
        <p:nvSpPr>
          <p:cNvPr id="242702" name="Rectangle 14"/>
          <p:cNvSpPr>
            <a:spLocks noChangeArrowheads="1"/>
          </p:cNvSpPr>
          <p:nvPr/>
        </p:nvSpPr>
        <p:spPr bwMode="auto">
          <a:xfrm>
            <a:off x="6803280" y="2132856"/>
            <a:ext cx="1081088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 dirty="0" err="1">
                <a:latin typeface="楷体_GB2312" pitchFamily="49" charset="-122"/>
                <a:ea typeface="楷体_GB2312" pitchFamily="49" charset="-122"/>
              </a:rPr>
              <a:t>s</a:t>
            </a:r>
            <a:r>
              <a:rPr lang="en-US" altLang="en-US" sz="3200" b="1" dirty="0" err="1">
                <a:latin typeface="楷体_GB2312" pitchFamily="49" charset="-122"/>
                <a:ea typeface="楷体_GB2312" pitchFamily="49" charset="-122"/>
              </a:rPr>
              <a:t>÷</a:t>
            </a:r>
            <a:r>
              <a:rPr lang="en-US" altLang="zh-CN" sz="3200" b="1" dirty="0" err="1">
                <a:latin typeface="楷体_GB2312" pitchFamily="49" charset="-122"/>
                <a:ea typeface="楷体_GB2312" pitchFamily="49" charset="-122"/>
              </a:rPr>
              <a:t>a</a:t>
            </a:r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2703" name="Rectangle 15"/>
          <p:cNvSpPr>
            <a:spLocks noChangeArrowheads="1"/>
          </p:cNvSpPr>
          <p:nvPr/>
        </p:nvSpPr>
        <p:spPr bwMode="auto">
          <a:xfrm>
            <a:off x="5508402" y="3861048"/>
            <a:ext cx="1439862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 dirty="0" smtClean="0">
                <a:latin typeface="楷体_GB2312" pitchFamily="49" charset="-122"/>
                <a:ea typeface="楷体_GB2312" pitchFamily="49" charset="-122"/>
              </a:rPr>
              <a:t>8a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3200" b="1" dirty="0" smtClean="0">
                <a:latin typeface="楷体_GB2312" pitchFamily="49" charset="-122"/>
                <a:ea typeface="楷体_GB2312" pitchFamily="49" charset="-122"/>
              </a:rPr>
              <a:t>5b     </a:t>
            </a:r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20" name="Rectangle 1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458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21" name="Rectangle 1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31140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22" name="Rectangle 1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492500" y="1793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23" name="Rectangle 1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62915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24" name="Rectangle 2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2453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25" name="Rectangle 2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977063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27" name="Rectangle 2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28" name="Rectangle 24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41300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29" name="Rectangle 25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5738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30" name="Rectangle 26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5086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31" name="Rectangle 27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0199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" name="同侧圆角矩形 18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20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2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2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2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2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2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2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2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2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2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2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2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2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700" grpId="0"/>
      <p:bldP spid="242701" grpId="0"/>
      <p:bldP spid="242702" grpId="0"/>
      <p:bldP spid="24270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323528" y="1340768"/>
            <a:ext cx="8604250" cy="3046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0000FF"/>
                </a:solidFill>
              </a:rPr>
              <a:t>二、选择。</a:t>
            </a:r>
            <a:endParaRPr lang="en-US" altLang="zh-CN" sz="3200" b="1" dirty="0" smtClean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00FF"/>
                </a:solidFill>
              </a:rPr>
              <a:t>1</a:t>
            </a:r>
            <a:r>
              <a:rPr lang="zh-CN" altLang="en-US" sz="3200" b="1" dirty="0">
                <a:solidFill>
                  <a:srgbClr val="0000FF"/>
                </a:solidFill>
              </a:rPr>
              <a:t>、</a:t>
            </a:r>
            <a:r>
              <a:rPr lang="en-US" altLang="zh-CN" sz="3200" b="1" dirty="0">
                <a:solidFill>
                  <a:srgbClr val="0000FF"/>
                </a:solidFill>
              </a:rPr>
              <a:t>4</a:t>
            </a:r>
            <a:r>
              <a:rPr lang="zh-CN" altLang="en-US" sz="3200" b="1" dirty="0">
                <a:solidFill>
                  <a:srgbClr val="0000FF"/>
                </a:solidFill>
              </a:rPr>
              <a:t>棵梨树产梨</a:t>
            </a:r>
            <a:r>
              <a:rPr lang="en-US" altLang="zh-CN" sz="3200" b="1" dirty="0">
                <a:solidFill>
                  <a:srgbClr val="0000FF"/>
                </a:solidFill>
              </a:rPr>
              <a:t>a</a:t>
            </a:r>
            <a:r>
              <a:rPr lang="zh-CN" altLang="en-US" sz="3200" b="1" dirty="0">
                <a:solidFill>
                  <a:srgbClr val="0000FF"/>
                </a:solidFill>
              </a:rPr>
              <a:t>千克，</a:t>
            </a:r>
            <a:r>
              <a:rPr lang="en-US" altLang="zh-CN" sz="3200" b="1" dirty="0">
                <a:solidFill>
                  <a:srgbClr val="0000FF"/>
                </a:solidFill>
              </a:rPr>
              <a:t>100</a:t>
            </a:r>
            <a:r>
              <a:rPr lang="zh-CN" altLang="en-US" sz="3200" b="1" dirty="0">
                <a:solidFill>
                  <a:srgbClr val="0000FF"/>
                </a:solidFill>
              </a:rPr>
              <a:t>棵同样产量的梨树产梨（　）千克。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</a:rPr>
              <a:t>      ① </a:t>
            </a:r>
            <a:r>
              <a:rPr lang="en-US" altLang="zh-CN" sz="3200" b="1" dirty="0">
                <a:solidFill>
                  <a:srgbClr val="0000FF"/>
                </a:solidFill>
              </a:rPr>
              <a:t>100a     ② a÷4×100     ③ 4×10×a</a:t>
            </a:r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323850" y="4249514"/>
            <a:ext cx="8440738" cy="155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</a:rPr>
              <a:t>2</a:t>
            </a:r>
            <a:r>
              <a:rPr lang="zh-CN" altLang="en-US" sz="3200" b="1" dirty="0">
                <a:solidFill>
                  <a:srgbClr val="0000FF"/>
                </a:solidFill>
              </a:rPr>
              <a:t>、下列各式中，唯一不是方程的是（　）。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</a:rPr>
              <a:t>     ① </a:t>
            </a:r>
            <a:r>
              <a:rPr lang="en-US" altLang="zh-CN" sz="3200" b="1" dirty="0">
                <a:solidFill>
                  <a:srgbClr val="0000FF"/>
                </a:solidFill>
              </a:rPr>
              <a:t>5X</a:t>
            </a:r>
            <a:r>
              <a:rPr lang="zh-CN" altLang="en-US" sz="3200" b="1" dirty="0">
                <a:solidFill>
                  <a:srgbClr val="0000FF"/>
                </a:solidFill>
              </a:rPr>
              <a:t>－</a:t>
            </a:r>
            <a:r>
              <a:rPr lang="en-US" altLang="zh-CN" sz="3200" b="1" dirty="0">
                <a:solidFill>
                  <a:srgbClr val="0000FF"/>
                </a:solidFill>
              </a:rPr>
              <a:t>4</a:t>
            </a:r>
            <a:r>
              <a:rPr lang="zh-CN" altLang="en-US" sz="3200" b="1" dirty="0">
                <a:solidFill>
                  <a:srgbClr val="0000FF"/>
                </a:solidFill>
              </a:rPr>
              <a:t>＝</a:t>
            </a:r>
            <a:r>
              <a:rPr lang="en-US" altLang="zh-CN" sz="3200" b="1" dirty="0">
                <a:solidFill>
                  <a:srgbClr val="0000FF"/>
                </a:solidFill>
              </a:rPr>
              <a:t>5     ② 6X</a:t>
            </a:r>
            <a:r>
              <a:rPr lang="zh-CN" altLang="en-US" sz="3200" b="1" dirty="0">
                <a:solidFill>
                  <a:srgbClr val="0000FF"/>
                </a:solidFill>
              </a:rPr>
              <a:t>＋</a:t>
            </a:r>
            <a:r>
              <a:rPr lang="en-US" altLang="zh-CN" sz="3200" b="1" dirty="0">
                <a:solidFill>
                  <a:srgbClr val="0000FF"/>
                </a:solidFill>
              </a:rPr>
              <a:t>9     ③ 8.4</a:t>
            </a:r>
            <a:r>
              <a:rPr lang="zh-CN" altLang="en-US" sz="3200" b="1" dirty="0">
                <a:solidFill>
                  <a:srgbClr val="0000FF"/>
                </a:solidFill>
              </a:rPr>
              <a:t>－</a:t>
            </a:r>
            <a:r>
              <a:rPr lang="en-US" altLang="zh-CN" sz="3200" b="1" dirty="0">
                <a:solidFill>
                  <a:srgbClr val="0000FF"/>
                </a:solidFill>
              </a:rPr>
              <a:t>X </a:t>
            </a:r>
            <a:r>
              <a:rPr lang="zh-CN" altLang="en-US" sz="3200" b="1" dirty="0">
                <a:solidFill>
                  <a:srgbClr val="0000FF"/>
                </a:solidFill>
              </a:rPr>
              <a:t>＝</a:t>
            </a:r>
            <a:r>
              <a:rPr lang="en-US" altLang="zh-CN" sz="3200" b="1" dirty="0">
                <a:solidFill>
                  <a:srgbClr val="0000FF"/>
                </a:solidFill>
              </a:rPr>
              <a:t>5</a:t>
            </a:r>
          </a:p>
        </p:txBody>
      </p:sp>
      <p:sp>
        <p:nvSpPr>
          <p:cNvPr id="243721" name="Rectangle 9"/>
          <p:cNvSpPr>
            <a:spLocks noChangeArrowheads="1"/>
          </p:cNvSpPr>
          <p:nvPr/>
        </p:nvSpPr>
        <p:spPr bwMode="auto">
          <a:xfrm>
            <a:off x="1579563" y="2977788"/>
            <a:ext cx="54534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3300"/>
                </a:solidFill>
              </a:rPr>
              <a:t>②</a:t>
            </a:r>
          </a:p>
        </p:txBody>
      </p:sp>
      <p:sp>
        <p:nvSpPr>
          <p:cNvPr id="243722" name="Rectangle 10"/>
          <p:cNvSpPr>
            <a:spLocks noChangeArrowheads="1"/>
          </p:cNvSpPr>
          <p:nvPr/>
        </p:nvSpPr>
        <p:spPr bwMode="auto">
          <a:xfrm>
            <a:off x="7148215" y="4417948"/>
            <a:ext cx="54534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3300"/>
                </a:solidFill>
              </a:rPr>
              <a:t>②</a:t>
            </a:r>
          </a:p>
        </p:txBody>
      </p:sp>
      <p:sp>
        <p:nvSpPr>
          <p:cNvPr id="18442" name="Rectangle 1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458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3" name="Rectangle 1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31140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4" name="Rectangle 1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492500" y="1793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5" name="Rectangle 15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62915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6" name="Rectangle 16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2453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7" name="Rectangle 17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977063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9" name="Rectangle 1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50" name="Rectangle 20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41300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51" name="Rectangle 21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5738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52" name="Rectangle 2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5086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53" name="Rectangle 23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0199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" name="同侧圆角矩形 16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8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3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3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3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3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3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3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21" grpId="0"/>
      <p:bldP spid="2437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00"/>
          <p:cNvSpPr>
            <a:spLocks noChangeArrowheads="1"/>
          </p:cNvSpPr>
          <p:nvPr/>
        </p:nvSpPr>
        <p:spPr bwMode="auto">
          <a:xfrm>
            <a:off x="250825" y="1341438"/>
            <a:ext cx="8424863" cy="22875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00FF"/>
                </a:solidFill>
              </a:rPr>
              <a:t>3</a:t>
            </a:r>
            <a:r>
              <a:rPr lang="zh-CN" altLang="en-US" sz="3200" b="1" dirty="0" smtClean="0">
                <a:solidFill>
                  <a:srgbClr val="0000FF"/>
                </a:solidFill>
              </a:rPr>
              <a:t>、把</a:t>
            </a:r>
            <a:r>
              <a:rPr lang="en-US" altLang="zh-CN" sz="3200" b="1" dirty="0" smtClean="0">
                <a:solidFill>
                  <a:srgbClr val="0000FF"/>
                </a:solidFill>
              </a:rPr>
              <a:t>10</a:t>
            </a:r>
            <a:r>
              <a:rPr lang="zh-CN" altLang="en-US" sz="3200" b="1" dirty="0" smtClean="0">
                <a:solidFill>
                  <a:srgbClr val="0000FF"/>
                </a:solidFill>
              </a:rPr>
              <a:t>克盐溶解在</a:t>
            </a:r>
            <a:r>
              <a:rPr lang="en-US" altLang="zh-CN" sz="3200" b="1" dirty="0" smtClean="0">
                <a:solidFill>
                  <a:srgbClr val="0000FF"/>
                </a:solidFill>
              </a:rPr>
              <a:t>100</a:t>
            </a:r>
            <a:r>
              <a:rPr lang="zh-CN" altLang="en-US" sz="3200" b="1" dirty="0" smtClean="0">
                <a:solidFill>
                  <a:srgbClr val="0000FF"/>
                </a:solidFill>
              </a:rPr>
              <a:t>克水中，盐和盐水的比是（　  ）。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0000FF"/>
                </a:solidFill>
              </a:rPr>
              <a:t>　 ① </a:t>
            </a:r>
            <a:r>
              <a:rPr lang="en-US" altLang="zh-CN" sz="3200" b="1" dirty="0" smtClean="0">
                <a:solidFill>
                  <a:srgbClr val="0000FF"/>
                </a:solidFill>
              </a:rPr>
              <a:t>1∶10        ② 10∶11        ③ 1∶11 </a:t>
            </a:r>
            <a:endParaRPr lang="en-US" altLang="zh-CN" sz="3200" b="1" dirty="0">
              <a:solidFill>
                <a:srgbClr val="0000FF"/>
              </a:solidFill>
            </a:endParaRPr>
          </a:p>
        </p:txBody>
      </p:sp>
      <p:sp>
        <p:nvSpPr>
          <p:cNvPr id="133326" name="Rectangle 206"/>
          <p:cNvSpPr>
            <a:spLocks noChangeArrowheads="1"/>
          </p:cNvSpPr>
          <p:nvPr/>
        </p:nvSpPr>
        <p:spPr bwMode="auto">
          <a:xfrm>
            <a:off x="1595438" y="2214563"/>
            <a:ext cx="54534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3300"/>
                </a:solidFill>
              </a:rPr>
              <a:t>③</a:t>
            </a:r>
            <a:endParaRPr lang="en-US" altLang="zh-CN" sz="2800" b="1" dirty="0">
              <a:solidFill>
                <a:srgbClr val="FF3300"/>
              </a:solidFill>
            </a:endParaRPr>
          </a:p>
        </p:txBody>
      </p:sp>
      <p:sp>
        <p:nvSpPr>
          <p:cNvPr id="19464" name="Rectangle 20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458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5" name="Rectangle 20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31140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6" name="Rectangle 20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492500" y="1793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7" name="Rectangle 21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62915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8" name="Rectangle 211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2453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9" name="Rectangle 21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977063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1" name="Rectangle 21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2" name="Rectangle 215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41300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3" name="Rectangle 216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5738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4" name="Rectangle 217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5086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5" name="Rectangle 218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0199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" name="同侧圆角矩形 14"/>
          <p:cNvSpPr/>
          <p:nvPr/>
        </p:nvSpPr>
        <p:spPr>
          <a:xfrm>
            <a:off x="467544" y="77994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6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292"/>
          <p:cNvSpPr>
            <a:spLocks noChangeArrowheads="1"/>
          </p:cNvSpPr>
          <p:nvPr/>
        </p:nvSpPr>
        <p:spPr bwMode="auto">
          <a:xfrm>
            <a:off x="-107950" y="1586989"/>
            <a:ext cx="9046066" cy="35394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81000"/>
            <a:r>
              <a:rPr lang="zh-CN" altLang="en-US" sz="3200" b="1" dirty="0" smtClean="0">
                <a:solidFill>
                  <a:srgbClr val="0000FF"/>
                </a:solidFill>
              </a:rPr>
              <a:t>三、计算。</a:t>
            </a:r>
            <a:endParaRPr lang="en-US" altLang="zh-CN" sz="3200" dirty="0" smtClean="0">
              <a:solidFill>
                <a:srgbClr val="0000FF"/>
              </a:solidFill>
            </a:endParaRPr>
          </a:p>
          <a:p>
            <a:pPr indent="381000"/>
            <a:endParaRPr lang="en-US" altLang="zh-CN" sz="3200" b="1" dirty="0" smtClean="0">
              <a:solidFill>
                <a:srgbClr val="0000FF"/>
              </a:solidFill>
            </a:endParaRPr>
          </a:p>
          <a:p>
            <a:pPr indent="381000"/>
            <a:r>
              <a:rPr lang="zh-CN" altLang="en-US" sz="3200" b="1" dirty="0" smtClean="0">
                <a:solidFill>
                  <a:srgbClr val="0000FF"/>
                </a:solidFill>
              </a:rPr>
              <a:t>（</a:t>
            </a:r>
            <a:r>
              <a:rPr lang="en-US" altLang="zh-CN" sz="3200" b="1" dirty="0" smtClean="0">
                <a:solidFill>
                  <a:srgbClr val="0000FF"/>
                </a:solidFill>
              </a:rPr>
              <a:t>1</a:t>
            </a:r>
            <a:r>
              <a:rPr lang="zh-CN" altLang="en-US" sz="3200" b="1" dirty="0">
                <a:solidFill>
                  <a:srgbClr val="0000FF"/>
                </a:solidFill>
              </a:rPr>
              <a:t>）</a:t>
            </a:r>
            <a:r>
              <a:rPr lang="en-US" altLang="zh-CN" sz="3200" b="1" dirty="0">
                <a:solidFill>
                  <a:srgbClr val="0000FF"/>
                </a:solidFill>
              </a:rPr>
              <a:t>X</a:t>
            </a:r>
            <a:r>
              <a:rPr lang="zh-CN" altLang="en-US" sz="3200" b="1" dirty="0">
                <a:solidFill>
                  <a:srgbClr val="0000FF"/>
                </a:solidFill>
              </a:rPr>
              <a:t>－</a:t>
            </a:r>
            <a:r>
              <a:rPr lang="en-US" altLang="zh-CN" sz="3200" b="1" dirty="0">
                <a:solidFill>
                  <a:srgbClr val="0000FF"/>
                </a:solidFill>
              </a:rPr>
              <a:t>0.25 </a:t>
            </a:r>
            <a:r>
              <a:rPr lang="zh-CN" altLang="en-US" sz="3200" b="1" dirty="0">
                <a:solidFill>
                  <a:srgbClr val="0000FF"/>
                </a:solidFill>
              </a:rPr>
              <a:t>＝   		（</a:t>
            </a:r>
            <a:r>
              <a:rPr lang="en-US" altLang="zh-CN" sz="3200" b="1" dirty="0">
                <a:solidFill>
                  <a:srgbClr val="0000FF"/>
                </a:solidFill>
              </a:rPr>
              <a:t>2</a:t>
            </a:r>
            <a:r>
              <a:rPr lang="zh-CN" altLang="en-US" sz="3200" b="1" dirty="0">
                <a:solidFill>
                  <a:srgbClr val="0000FF"/>
                </a:solidFill>
              </a:rPr>
              <a:t>）     ＝</a:t>
            </a:r>
            <a:r>
              <a:rPr lang="en-US" altLang="zh-CN" sz="3200" b="1" dirty="0">
                <a:solidFill>
                  <a:srgbClr val="0000FF"/>
                </a:solidFill>
              </a:rPr>
              <a:t>30</a:t>
            </a:r>
            <a:r>
              <a:rPr lang="en-US" altLang="zh-CN" sz="3200" b="1" dirty="0" smtClean="0">
                <a:solidFill>
                  <a:srgbClr val="0000FF"/>
                </a:solidFill>
              </a:rPr>
              <a:t>%</a:t>
            </a:r>
          </a:p>
          <a:p>
            <a:pPr indent="381000"/>
            <a:endParaRPr lang="en-US" altLang="zh-CN" sz="3200" dirty="0">
              <a:solidFill>
                <a:srgbClr val="0000FF"/>
              </a:solidFill>
            </a:endParaRPr>
          </a:p>
          <a:p>
            <a:pPr indent="381000"/>
            <a:endParaRPr lang="en-US" altLang="zh-CN" sz="3200" b="1" dirty="0">
              <a:solidFill>
                <a:srgbClr val="0000FF"/>
              </a:solidFill>
            </a:endParaRPr>
          </a:p>
          <a:p>
            <a:pPr indent="381000"/>
            <a:endParaRPr lang="en-US" altLang="zh-CN" sz="3200" b="1" dirty="0">
              <a:solidFill>
                <a:srgbClr val="0000FF"/>
              </a:solidFill>
            </a:endParaRPr>
          </a:p>
          <a:p>
            <a:pPr indent="381000"/>
            <a:r>
              <a:rPr lang="zh-CN" altLang="en-US" sz="3200" b="1" dirty="0">
                <a:solidFill>
                  <a:srgbClr val="0000FF"/>
                </a:solidFill>
              </a:rPr>
              <a:t>（</a:t>
            </a:r>
            <a:r>
              <a:rPr lang="en-US" altLang="zh-CN" sz="3200" b="1" dirty="0">
                <a:solidFill>
                  <a:srgbClr val="0000FF"/>
                </a:solidFill>
              </a:rPr>
              <a:t>3</a:t>
            </a:r>
            <a:r>
              <a:rPr lang="zh-CN" altLang="en-US" sz="3200" b="1" dirty="0">
                <a:solidFill>
                  <a:srgbClr val="0000FF"/>
                </a:solidFill>
              </a:rPr>
              <a:t>）</a:t>
            </a:r>
            <a:r>
              <a:rPr lang="en-US" altLang="zh-CN" sz="3200" b="1" dirty="0">
                <a:solidFill>
                  <a:srgbClr val="0000FF"/>
                </a:solidFill>
              </a:rPr>
              <a:t>4</a:t>
            </a:r>
            <a:r>
              <a:rPr lang="zh-CN" altLang="en-US" sz="3200" b="1" dirty="0">
                <a:solidFill>
                  <a:srgbClr val="0000FF"/>
                </a:solidFill>
              </a:rPr>
              <a:t>＋</a:t>
            </a:r>
            <a:r>
              <a:rPr lang="en-US" altLang="zh-CN" sz="3200" b="1" dirty="0">
                <a:solidFill>
                  <a:srgbClr val="0000FF"/>
                </a:solidFill>
              </a:rPr>
              <a:t>0.7X</a:t>
            </a:r>
            <a:r>
              <a:rPr lang="zh-CN" altLang="en-US" sz="3200" b="1" dirty="0">
                <a:solidFill>
                  <a:srgbClr val="0000FF"/>
                </a:solidFill>
              </a:rPr>
              <a:t>＝</a:t>
            </a:r>
            <a:r>
              <a:rPr lang="en-US" altLang="zh-CN" sz="3200" b="1" dirty="0">
                <a:solidFill>
                  <a:srgbClr val="0000FF"/>
                </a:solidFill>
              </a:rPr>
              <a:t>102	</a:t>
            </a:r>
            <a:r>
              <a:rPr lang="en-US" altLang="zh-CN" sz="3200" b="1" dirty="0" smtClean="0">
                <a:solidFill>
                  <a:srgbClr val="0000FF"/>
                </a:solidFill>
              </a:rPr>
              <a:t>      </a:t>
            </a:r>
            <a:r>
              <a:rPr lang="zh-CN" altLang="en-US" sz="3200" b="1" dirty="0">
                <a:solidFill>
                  <a:srgbClr val="0000FF"/>
                </a:solidFill>
              </a:rPr>
              <a:t>（</a:t>
            </a:r>
            <a:r>
              <a:rPr lang="en-US" altLang="zh-CN" sz="3200" b="1" dirty="0">
                <a:solidFill>
                  <a:srgbClr val="0000FF"/>
                </a:solidFill>
              </a:rPr>
              <a:t>4</a:t>
            </a:r>
            <a:r>
              <a:rPr lang="zh-CN" altLang="en-US" sz="3200" b="1" dirty="0">
                <a:solidFill>
                  <a:srgbClr val="0000FF"/>
                </a:solidFill>
              </a:rPr>
              <a:t>）   </a:t>
            </a:r>
            <a:r>
              <a:rPr lang="en-US" altLang="zh-CN" sz="3200" b="1" dirty="0">
                <a:solidFill>
                  <a:srgbClr val="0000FF"/>
                </a:solidFill>
              </a:rPr>
              <a:t>X</a:t>
            </a:r>
            <a:r>
              <a:rPr lang="zh-CN" altLang="en-US" sz="3200" b="1" dirty="0">
                <a:solidFill>
                  <a:srgbClr val="0000FF"/>
                </a:solidFill>
              </a:rPr>
              <a:t>＋   </a:t>
            </a:r>
            <a:r>
              <a:rPr lang="en-US" altLang="zh-CN" sz="3200" b="1" dirty="0">
                <a:solidFill>
                  <a:srgbClr val="0000FF"/>
                </a:solidFill>
              </a:rPr>
              <a:t>X</a:t>
            </a:r>
            <a:r>
              <a:rPr lang="zh-CN" altLang="en-US" sz="3200" b="1" dirty="0">
                <a:solidFill>
                  <a:srgbClr val="0000FF"/>
                </a:solidFill>
              </a:rPr>
              <a:t>＝</a:t>
            </a:r>
            <a:r>
              <a:rPr lang="en-US" altLang="zh-CN" sz="3200" b="1" dirty="0">
                <a:solidFill>
                  <a:srgbClr val="0000FF"/>
                </a:solidFill>
              </a:rPr>
              <a:t>42</a:t>
            </a:r>
          </a:p>
        </p:txBody>
      </p:sp>
      <p:grpSp>
        <p:nvGrpSpPr>
          <p:cNvPr id="2" name="Group 293"/>
          <p:cNvGrpSpPr>
            <a:grpSpLocks/>
          </p:cNvGrpSpPr>
          <p:nvPr/>
        </p:nvGrpSpPr>
        <p:grpSpPr bwMode="auto">
          <a:xfrm>
            <a:off x="3567560" y="2348880"/>
            <a:ext cx="860424" cy="863600"/>
            <a:chOff x="1476" y="1888"/>
            <a:chExt cx="542" cy="544"/>
          </a:xfrm>
        </p:grpSpPr>
        <p:sp>
          <p:nvSpPr>
            <p:cNvPr id="20508" name="Text Box 294"/>
            <p:cNvSpPr txBox="1">
              <a:spLocks noChangeArrowheads="1"/>
            </p:cNvSpPr>
            <p:nvPr/>
          </p:nvSpPr>
          <p:spPr bwMode="auto">
            <a:xfrm>
              <a:off x="1519" y="1888"/>
              <a:ext cx="499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lnSpc>
                  <a:spcPct val="80000"/>
                </a:lnSpc>
              </a:pPr>
              <a:r>
                <a:rPr lang="en-US" altLang="zh-CN" b="1" dirty="0">
                  <a:solidFill>
                    <a:schemeClr val="tx1"/>
                  </a:solidFill>
                </a:rPr>
                <a:t> </a:t>
              </a:r>
              <a:r>
                <a:rPr lang="en-US" altLang="zh-CN" b="1" dirty="0">
                  <a:solidFill>
                    <a:srgbClr val="0000FF"/>
                  </a:solidFill>
                </a:rPr>
                <a:t>1</a:t>
              </a:r>
              <a:endParaRPr lang="en-US" altLang="zh-CN" sz="4000" b="1" dirty="0">
                <a:solidFill>
                  <a:srgbClr val="0000FF"/>
                </a:solidFill>
              </a:endParaRPr>
            </a:p>
            <a:p>
              <a:pPr algn="just">
                <a:lnSpc>
                  <a:spcPct val="80000"/>
                </a:lnSpc>
              </a:pPr>
              <a:r>
                <a:rPr lang="en-US" altLang="zh-CN" b="1" dirty="0">
                  <a:solidFill>
                    <a:srgbClr val="0000FF"/>
                  </a:solidFill>
                </a:rPr>
                <a:t> 4</a:t>
              </a:r>
              <a:endParaRPr lang="en-US" altLang="zh-CN" sz="4000" b="1" dirty="0">
                <a:solidFill>
                  <a:srgbClr val="0000FF"/>
                </a:solidFill>
              </a:endParaRPr>
            </a:p>
          </p:txBody>
        </p:sp>
        <p:sp>
          <p:nvSpPr>
            <p:cNvPr id="20509" name="Line 295"/>
            <p:cNvSpPr>
              <a:spLocks noChangeShapeType="1"/>
            </p:cNvSpPr>
            <p:nvPr/>
          </p:nvSpPr>
          <p:spPr bwMode="auto">
            <a:xfrm>
              <a:off x="1476" y="2206"/>
              <a:ext cx="34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3" name="Group 296"/>
          <p:cNvGrpSpPr>
            <a:grpSpLocks/>
          </p:cNvGrpSpPr>
          <p:nvPr/>
        </p:nvGrpSpPr>
        <p:grpSpPr bwMode="auto">
          <a:xfrm>
            <a:off x="6516216" y="2348880"/>
            <a:ext cx="835026" cy="863600"/>
            <a:chOff x="1574" y="1785"/>
            <a:chExt cx="526" cy="544"/>
          </a:xfrm>
        </p:grpSpPr>
        <p:sp>
          <p:nvSpPr>
            <p:cNvPr id="20506" name="Text Box 297"/>
            <p:cNvSpPr txBox="1">
              <a:spLocks noChangeArrowheads="1"/>
            </p:cNvSpPr>
            <p:nvPr/>
          </p:nvSpPr>
          <p:spPr bwMode="auto">
            <a:xfrm>
              <a:off x="1601" y="1785"/>
              <a:ext cx="499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lnSpc>
                  <a:spcPct val="80000"/>
                </a:lnSpc>
              </a:pPr>
              <a:r>
                <a:rPr lang="en-US" altLang="zh-CN" b="1" dirty="0">
                  <a:solidFill>
                    <a:schemeClr val="tx1"/>
                  </a:solidFill>
                </a:rPr>
                <a:t> </a:t>
              </a:r>
              <a:r>
                <a:rPr lang="en-US" altLang="zh-CN" b="1" dirty="0">
                  <a:solidFill>
                    <a:srgbClr val="0000FF"/>
                  </a:solidFill>
                </a:rPr>
                <a:t>X</a:t>
              </a:r>
              <a:endParaRPr lang="en-US" altLang="zh-CN" sz="4000" b="1" dirty="0">
                <a:solidFill>
                  <a:srgbClr val="0000FF"/>
                </a:solidFill>
              </a:endParaRPr>
            </a:p>
            <a:p>
              <a:pPr algn="just">
                <a:lnSpc>
                  <a:spcPct val="80000"/>
                </a:lnSpc>
              </a:pPr>
              <a:r>
                <a:rPr lang="en-US" altLang="zh-CN" b="1" dirty="0">
                  <a:solidFill>
                    <a:srgbClr val="0000FF"/>
                  </a:solidFill>
                </a:rPr>
                <a:t> 4</a:t>
              </a:r>
              <a:endParaRPr lang="en-US" altLang="zh-CN" sz="4000" b="1" dirty="0">
                <a:solidFill>
                  <a:srgbClr val="0000FF"/>
                </a:solidFill>
              </a:endParaRPr>
            </a:p>
          </p:txBody>
        </p:sp>
        <p:sp>
          <p:nvSpPr>
            <p:cNvPr id="20507" name="Line 298"/>
            <p:cNvSpPr>
              <a:spLocks noChangeShapeType="1"/>
            </p:cNvSpPr>
            <p:nvPr/>
          </p:nvSpPr>
          <p:spPr bwMode="auto">
            <a:xfrm>
              <a:off x="1574" y="2151"/>
              <a:ext cx="34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4" name="Group 302"/>
          <p:cNvGrpSpPr>
            <a:grpSpLocks/>
          </p:cNvGrpSpPr>
          <p:nvPr/>
        </p:nvGrpSpPr>
        <p:grpSpPr bwMode="auto">
          <a:xfrm>
            <a:off x="6011862" y="4221088"/>
            <a:ext cx="792162" cy="863600"/>
            <a:chOff x="3787" y="2115"/>
            <a:chExt cx="499" cy="544"/>
          </a:xfrm>
        </p:grpSpPr>
        <p:sp>
          <p:nvSpPr>
            <p:cNvPr id="20504" name="Text Box 300"/>
            <p:cNvSpPr txBox="1">
              <a:spLocks noChangeArrowheads="1"/>
            </p:cNvSpPr>
            <p:nvPr/>
          </p:nvSpPr>
          <p:spPr bwMode="auto">
            <a:xfrm>
              <a:off x="3787" y="2115"/>
              <a:ext cx="499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lnSpc>
                  <a:spcPct val="80000"/>
                </a:lnSpc>
              </a:pPr>
              <a:r>
                <a:rPr lang="en-US" altLang="zh-CN" b="1" dirty="0">
                  <a:solidFill>
                    <a:schemeClr val="tx1"/>
                  </a:solidFill>
                </a:rPr>
                <a:t> </a:t>
              </a:r>
              <a:r>
                <a:rPr lang="en-US" altLang="zh-CN" b="1" dirty="0">
                  <a:solidFill>
                    <a:srgbClr val="0000FF"/>
                  </a:solidFill>
                </a:rPr>
                <a:t>2</a:t>
              </a:r>
              <a:endParaRPr lang="en-US" altLang="zh-CN" sz="4000" b="1" dirty="0">
                <a:solidFill>
                  <a:srgbClr val="0000FF"/>
                </a:solidFill>
              </a:endParaRPr>
            </a:p>
            <a:p>
              <a:pPr algn="just">
                <a:lnSpc>
                  <a:spcPct val="80000"/>
                </a:lnSpc>
              </a:pPr>
              <a:r>
                <a:rPr lang="en-US" altLang="zh-CN" b="1" dirty="0">
                  <a:solidFill>
                    <a:srgbClr val="0000FF"/>
                  </a:solidFill>
                </a:rPr>
                <a:t> 3</a:t>
              </a:r>
              <a:endParaRPr lang="en-US" altLang="zh-CN" sz="4000" b="1" dirty="0">
                <a:solidFill>
                  <a:srgbClr val="0000FF"/>
                </a:solidFill>
              </a:endParaRPr>
            </a:p>
          </p:txBody>
        </p:sp>
        <p:sp>
          <p:nvSpPr>
            <p:cNvPr id="20505" name="Line 301"/>
            <p:cNvSpPr>
              <a:spLocks noChangeShapeType="1"/>
            </p:cNvSpPr>
            <p:nvPr/>
          </p:nvSpPr>
          <p:spPr bwMode="auto">
            <a:xfrm>
              <a:off x="3811" y="2481"/>
              <a:ext cx="227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5" name="Group 303"/>
          <p:cNvGrpSpPr>
            <a:grpSpLocks/>
          </p:cNvGrpSpPr>
          <p:nvPr/>
        </p:nvGrpSpPr>
        <p:grpSpPr bwMode="auto">
          <a:xfrm>
            <a:off x="7164214" y="4221088"/>
            <a:ext cx="792162" cy="863600"/>
            <a:chOff x="3764" y="2104"/>
            <a:chExt cx="499" cy="544"/>
          </a:xfrm>
        </p:grpSpPr>
        <p:sp>
          <p:nvSpPr>
            <p:cNvPr id="20502" name="Text Box 304"/>
            <p:cNvSpPr txBox="1">
              <a:spLocks noChangeArrowheads="1"/>
            </p:cNvSpPr>
            <p:nvPr/>
          </p:nvSpPr>
          <p:spPr bwMode="auto">
            <a:xfrm>
              <a:off x="3764" y="2104"/>
              <a:ext cx="499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lnSpc>
                  <a:spcPct val="80000"/>
                </a:lnSpc>
              </a:pPr>
              <a:r>
                <a:rPr lang="en-US" altLang="zh-CN" b="1" dirty="0">
                  <a:solidFill>
                    <a:srgbClr val="0000FF"/>
                  </a:solidFill>
                </a:rPr>
                <a:t> 1</a:t>
              </a:r>
              <a:endParaRPr lang="en-US" altLang="zh-CN" sz="4000" b="1" dirty="0">
                <a:solidFill>
                  <a:srgbClr val="0000FF"/>
                </a:solidFill>
              </a:endParaRPr>
            </a:p>
            <a:p>
              <a:pPr algn="just">
                <a:lnSpc>
                  <a:spcPct val="80000"/>
                </a:lnSpc>
              </a:pPr>
              <a:r>
                <a:rPr lang="en-US" altLang="zh-CN" b="1" dirty="0">
                  <a:solidFill>
                    <a:srgbClr val="0000FF"/>
                  </a:solidFill>
                </a:rPr>
                <a:t> 2</a:t>
              </a:r>
              <a:endParaRPr lang="en-US" altLang="zh-CN" sz="4000" b="1" dirty="0">
                <a:solidFill>
                  <a:srgbClr val="0000FF"/>
                </a:solidFill>
              </a:endParaRPr>
            </a:p>
          </p:txBody>
        </p:sp>
        <p:sp>
          <p:nvSpPr>
            <p:cNvPr id="20503" name="Line 305"/>
            <p:cNvSpPr>
              <a:spLocks noChangeShapeType="1"/>
            </p:cNvSpPr>
            <p:nvPr/>
          </p:nvSpPr>
          <p:spPr bwMode="auto">
            <a:xfrm>
              <a:off x="3811" y="2481"/>
              <a:ext cx="227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20490" name="Rectangle 30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458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91" name="Rectangle 30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31140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92" name="Rectangle 30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492500" y="1793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93" name="Rectangle 30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62915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94" name="Rectangle 31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2453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95" name="Rectangle 31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977063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97" name="Rectangle 31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98" name="Rectangle 314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41300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99" name="Rectangle 315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5738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00" name="Rectangle 316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5086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01" name="Rectangle 317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0199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" name="同侧圆角矩形 25"/>
          <p:cNvSpPr/>
          <p:nvPr/>
        </p:nvSpPr>
        <p:spPr>
          <a:xfrm>
            <a:off x="467544" y="77994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27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六年级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8"/>
          <p:cNvGrpSpPr>
            <a:grpSpLocks/>
          </p:cNvGrpSpPr>
          <p:nvPr/>
        </p:nvGrpSpPr>
        <p:grpSpPr bwMode="auto">
          <a:xfrm>
            <a:off x="250825" y="1500188"/>
            <a:ext cx="8604250" cy="1323975"/>
            <a:chOff x="158" y="945"/>
            <a:chExt cx="5420" cy="834"/>
          </a:xfrm>
        </p:grpSpPr>
        <p:sp>
          <p:nvSpPr>
            <p:cNvPr id="21533" name="Rectangle 192"/>
            <p:cNvSpPr>
              <a:spLocks noChangeArrowheads="1"/>
            </p:cNvSpPr>
            <p:nvPr/>
          </p:nvSpPr>
          <p:spPr bwMode="auto">
            <a:xfrm>
              <a:off x="2040" y="1341"/>
              <a:ext cx="3538" cy="23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b="1" dirty="0">
                  <a:solidFill>
                    <a:srgbClr val="0000FF"/>
                  </a:solidFill>
                </a:rPr>
                <a:t>…………………………</a:t>
              </a:r>
              <a:r>
                <a:rPr lang="zh-CN" altLang="en-US" b="1" dirty="0">
                  <a:solidFill>
                    <a:srgbClr val="0000FF"/>
                  </a:solidFill>
                </a:rPr>
                <a:t>（    </a:t>
              </a:r>
              <a:r>
                <a:rPr lang="zh-CN" altLang="en-US" b="1" dirty="0" smtClean="0">
                  <a:solidFill>
                    <a:srgbClr val="0000FF"/>
                  </a:solidFill>
                </a:rPr>
                <a:t>） </a:t>
              </a:r>
              <a:endParaRPr lang="zh-CN" altLang="en-US" b="1" dirty="0">
                <a:solidFill>
                  <a:srgbClr val="0000FF"/>
                </a:solidFill>
              </a:endParaRPr>
            </a:p>
          </p:txBody>
        </p:sp>
        <p:grpSp>
          <p:nvGrpSpPr>
            <p:cNvPr id="3" name="Group 196"/>
            <p:cNvGrpSpPr>
              <a:grpSpLocks/>
            </p:cNvGrpSpPr>
            <p:nvPr/>
          </p:nvGrpSpPr>
          <p:grpSpPr bwMode="auto">
            <a:xfrm>
              <a:off x="158" y="945"/>
              <a:ext cx="2064" cy="834"/>
              <a:chOff x="158" y="945"/>
              <a:chExt cx="2064" cy="834"/>
            </a:xfrm>
          </p:grpSpPr>
          <p:sp>
            <p:nvSpPr>
              <p:cNvPr id="21535" name="Rectangle 189"/>
              <p:cNvSpPr>
                <a:spLocks noChangeArrowheads="1"/>
              </p:cNvSpPr>
              <p:nvPr/>
            </p:nvSpPr>
            <p:spPr bwMode="auto">
              <a:xfrm>
                <a:off x="158" y="945"/>
                <a:ext cx="2064" cy="83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4000" b="1" dirty="0" smtClean="0">
                    <a:solidFill>
                      <a:srgbClr val="0000FF"/>
                    </a:solidFill>
                    <a:latin typeface="楷体_GB2312" pitchFamily="49" charset="-122"/>
                    <a:ea typeface="楷体_GB2312" pitchFamily="49" charset="-122"/>
                  </a:rPr>
                  <a:t>四、判断。</a:t>
                </a:r>
                <a:endParaRPr lang="en-US" altLang="zh-CN" sz="4000" b="1" dirty="0" smtClean="0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endParaRPr>
              </a:p>
              <a:p>
                <a:r>
                  <a:rPr lang="en-US" altLang="zh-CN" sz="4000" b="1" dirty="0" smtClean="0">
                    <a:solidFill>
                      <a:srgbClr val="0000FF"/>
                    </a:solidFill>
                    <a:latin typeface="楷体_GB2312" pitchFamily="49" charset="-122"/>
                    <a:ea typeface="楷体_GB2312" pitchFamily="49" charset="-122"/>
                  </a:rPr>
                  <a:t>1</a:t>
                </a:r>
                <a:r>
                  <a:rPr lang="zh-CN" altLang="en-US" sz="4000" b="1" dirty="0">
                    <a:solidFill>
                      <a:srgbClr val="0000FF"/>
                    </a:solidFill>
                    <a:latin typeface="楷体_GB2312" pitchFamily="49" charset="-122"/>
                    <a:ea typeface="楷体_GB2312" pitchFamily="49" charset="-122"/>
                  </a:rPr>
                  <a:t>、</a:t>
                </a:r>
                <a:r>
                  <a:rPr lang="en-US" altLang="zh-CN" sz="4000" b="1" dirty="0">
                    <a:solidFill>
                      <a:srgbClr val="0000FF"/>
                    </a:solidFill>
                    <a:latin typeface="楷体_GB2312" pitchFamily="49" charset="-122"/>
                    <a:ea typeface="楷体_GB2312" pitchFamily="49" charset="-122"/>
                  </a:rPr>
                  <a:t>a </a:t>
                </a:r>
                <a:r>
                  <a:rPr lang="en-US" altLang="zh-CN" sz="4000" b="1" dirty="0" err="1">
                    <a:solidFill>
                      <a:srgbClr val="0000FF"/>
                    </a:solidFill>
                    <a:latin typeface="楷体_GB2312" pitchFamily="49" charset="-122"/>
                    <a:ea typeface="楷体_GB2312" pitchFamily="49" charset="-122"/>
                  </a:rPr>
                  <a:t>a</a:t>
                </a:r>
                <a:r>
                  <a:rPr lang="zh-CN" altLang="en-US" sz="4000" b="1" dirty="0">
                    <a:solidFill>
                      <a:srgbClr val="0000FF"/>
                    </a:solidFill>
                    <a:latin typeface="楷体_GB2312" pitchFamily="49" charset="-122"/>
                    <a:ea typeface="楷体_GB2312" pitchFamily="49" charset="-122"/>
                  </a:rPr>
                  <a:t>＝</a:t>
                </a:r>
                <a:r>
                  <a:rPr lang="en-US" altLang="zh-CN" sz="4000" b="1" dirty="0">
                    <a:solidFill>
                      <a:srgbClr val="0000FF"/>
                    </a:solidFill>
                    <a:latin typeface="楷体_GB2312" pitchFamily="49" charset="-122"/>
                    <a:ea typeface="楷体_GB2312" pitchFamily="49" charset="-122"/>
                  </a:rPr>
                  <a:t>a </a:t>
                </a:r>
                <a:r>
                  <a:rPr lang="zh-CN" altLang="en-US" sz="4000" b="1" dirty="0">
                    <a:solidFill>
                      <a:srgbClr val="0000FF"/>
                    </a:solidFill>
                    <a:latin typeface="楷体_GB2312" pitchFamily="49" charset="-122"/>
                    <a:ea typeface="楷体_GB2312" pitchFamily="49" charset="-122"/>
                  </a:rPr>
                  <a:t>。</a:t>
                </a:r>
              </a:p>
            </p:txBody>
          </p:sp>
          <p:sp>
            <p:nvSpPr>
              <p:cNvPr id="21536" name="Rectangle 193"/>
              <p:cNvSpPr>
                <a:spLocks noChangeArrowheads="1"/>
              </p:cNvSpPr>
              <p:nvPr/>
            </p:nvSpPr>
            <p:spPr bwMode="auto">
              <a:xfrm>
                <a:off x="1604" y="1404"/>
                <a:ext cx="187" cy="21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>
                    <a:solidFill>
                      <a:srgbClr val="0000FF"/>
                    </a:solidFill>
                  </a:rPr>
                  <a:t>2</a:t>
                </a:r>
              </a:p>
            </p:txBody>
          </p:sp>
          <p:sp>
            <p:nvSpPr>
              <p:cNvPr id="21537" name="Oval 195"/>
              <p:cNvSpPr>
                <a:spLocks noChangeArrowheads="1"/>
              </p:cNvSpPr>
              <p:nvPr/>
            </p:nvSpPr>
            <p:spPr bwMode="auto">
              <a:xfrm>
                <a:off x="917" y="1571"/>
                <a:ext cx="45" cy="45"/>
              </a:xfrm>
              <a:prstGeom prst="ellipse">
                <a:avLst/>
              </a:prstGeom>
              <a:solidFill>
                <a:srgbClr val="FF5050"/>
              </a:solidFill>
              <a:ln w="9525" algn="ctr">
                <a:solidFill>
                  <a:srgbClr val="FF5050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Group 200"/>
          <p:cNvGrpSpPr>
            <a:grpSpLocks/>
          </p:cNvGrpSpPr>
          <p:nvPr/>
        </p:nvGrpSpPr>
        <p:grpSpPr bwMode="auto">
          <a:xfrm>
            <a:off x="255588" y="3159375"/>
            <a:ext cx="8564561" cy="773113"/>
            <a:chOff x="161" y="1829"/>
            <a:chExt cx="5395" cy="487"/>
          </a:xfrm>
        </p:grpSpPr>
        <p:sp>
          <p:nvSpPr>
            <p:cNvPr id="21530" name="Rectangle 190"/>
            <p:cNvSpPr>
              <a:spLocks noChangeArrowheads="1"/>
            </p:cNvSpPr>
            <p:nvPr/>
          </p:nvSpPr>
          <p:spPr bwMode="auto">
            <a:xfrm>
              <a:off x="161" y="1829"/>
              <a:ext cx="2526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0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2</a:t>
              </a:r>
              <a:r>
                <a:rPr lang="zh-CN" altLang="en-US" sz="40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、</a:t>
              </a:r>
              <a:r>
                <a:rPr lang="en-US" altLang="zh-CN" sz="40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a</a:t>
              </a:r>
              <a:r>
                <a:rPr lang="zh-CN" altLang="en-US" sz="40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＝</a:t>
              </a:r>
              <a:r>
                <a:rPr lang="en-US" altLang="zh-CN" sz="40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a</a:t>
              </a:r>
              <a:r>
                <a:rPr lang="zh-CN" altLang="en-US" sz="40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＋</a:t>
              </a:r>
              <a:r>
                <a:rPr lang="en-US" altLang="zh-CN" sz="40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a</a:t>
              </a:r>
              <a:r>
                <a:rPr lang="zh-CN" altLang="en-US" sz="40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＋</a:t>
              </a:r>
              <a:r>
                <a:rPr lang="en-US" altLang="zh-CN" sz="40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a</a:t>
              </a:r>
              <a:r>
                <a:rPr lang="zh-CN" altLang="en-US" sz="40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。</a:t>
              </a:r>
            </a:p>
          </p:txBody>
        </p:sp>
        <p:sp>
          <p:nvSpPr>
            <p:cNvPr id="21531" name="Rectangle 194"/>
            <p:cNvSpPr>
              <a:spLocks noChangeArrowheads="1"/>
            </p:cNvSpPr>
            <p:nvPr/>
          </p:nvSpPr>
          <p:spPr bwMode="auto">
            <a:xfrm>
              <a:off x="760" y="1897"/>
              <a:ext cx="187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600" b="1">
                  <a:solidFill>
                    <a:srgbClr val="0000FF"/>
                  </a:solidFill>
                </a:rPr>
                <a:t>3</a:t>
              </a:r>
            </a:p>
          </p:txBody>
        </p:sp>
        <p:sp>
          <p:nvSpPr>
            <p:cNvPr id="21532" name="Rectangle 197"/>
            <p:cNvSpPr>
              <a:spLocks noChangeArrowheads="1"/>
            </p:cNvSpPr>
            <p:nvPr/>
          </p:nvSpPr>
          <p:spPr bwMode="auto">
            <a:xfrm>
              <a:off x="2336" y="1951"/>
              <a:ext cx="3220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b="1" dirty="0">
                  <a:solidFill>
                    <a:srgbClr val="0000FF"/>
                  </a:solidFill>
                </a:rPr>
                <a:t>    ……………………</a:t>
              </a:r>
              <a:r>
                <a:rPr lang="zh-CN" altLang="en-US" b="1" dirty="0">
                  <a:solidFill>
                    <a:srgbClr val="0000FF"/>
                  </a:solidFill>
                </a:rPr>
                <a:t>（    ）</a:t>
              </a:r>
            </a:p>
          </p:txBody>
        </p:sp>
      </p:grpSp>
      <p:grpSp>
        <p:nvGrpSpPr>
          <p:cNvPr id="5" name="Group 201"/>
          <p:cNvGrpSpPr>
            <a:grpSpLocks/>
          </p:cNvGrpSpPr>
          <p:nvPr/>
        </p:nvGrpSpPr>
        <p:grpSpPr bwMode="auto">
          <a:xfrm>
            <a:off x="346075" y="4470404"/>
            <a:ext cx="8689977" cy="701675"/>
            <a:chOff x="218" y="2816"/>
            <a:chExt cx="5474" cy="442"/>
          </a:xfrm>
        </p:grpSpPr>
        <p:sp>
          <p:nvSpPr>
            <p:cNvPr id="21528" name="Rectangle 191"/>
            <p:cNvSpPr>
              <a:spLocks noChangeArrowheads="1"/>
            </p:cNvSpPr>
            <p:nvPr/>
          </p:nvSpPr>
          <p:spPr bwMode="auto">
            <a:xfrm>
              <a:off x="218" y="2816"/>
              <a:ext cx="2205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0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3</a:t>
              </a:r>
              <a:r>
                <a:rPr lang="zh-CN" altLang="en-US" sz="40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、</a:t>
              </a:r>
              <a:r>
                <a:rPr lang="en-US" altLang="zh-CN" sz="40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a</a:t>
              </a:r>
              <a:r>
                <a:rPr lang="zh-CN" altLang="en-US" sz="40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＋</a:t>
              </a:r>
              <a:r>
                <a:rPr lang="en-US" altLang="zh-CN" sz="40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a</a:t>
              </a:r>
              <a:r>
                <a:rPr lang="zh-CN" altLang="en-US" sz="40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＝</a:t>
              </a:r>
              <a:r>
                <a:rPr lang="en-US" altLang="zh-CN" sz="40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2a</a:t>
              </a:r>
              <a:r>
                <a:rPr lang="zh-CN" altLang="en-US" sz="40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。</a:t>
              </a:r>
            </a:p>
          </p:txBody>
        </p:sp>
        <p:sp>
          <p:nvSpPr>
            <p:cNvPr id="21529" name="Rectangle 199"/>
            <p:cNvSpPr>
              <a:spLocks noChangeArrowheads="1"/>
            </p:cNvSpPr>
            <p:nvPr/>
          </p:nvSpPr>
          <p:spPr bwMode="auto">
            <a:xfrm>
              <a:off x="2154" y="2884"/>
              <a:ext cx="3538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b="1" dirty="0">
                  <a:solidFill>
                    <a:srgbClr val="0000FF"/>
                  </a:solidFill>
                </a:rPr>
                <a:t>    ………………………</a:t>
              </a:r>
              <a:r>
                <a:rPr lang="zh-CN" altLang="en-US" b="1" dirty="0">
                  <a:solidFill>
                    <a:srgbClr val="0000FF"/>
                  </a:solidFill>
                </a:rPr>
                <a:t>（    ）</a:t>
              </a:r>
            </a:p>
          </p:txBody>
        </p:sp>
      </p:grpSp>
      <p:sp>
        <p:nvSpPr>
          <p:cNvPr id="135371" name="Rectangle 203"/>
          <p:cNvSpPr>
            <a:spLocks noChangeArrowheads="1"/>
          </p:cNvSpPr>
          <p:nvPr/>
        </p:nvSpPr>
        <p:spPr bwMode="auto">
          <a:xfrm>
            <a:off x="5606455" y="1863229"/>
            <a:ext cx="957313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 dirty="0" smtClean="0">
                <a:latin typeface="楷体_GB2312" pitchFamily="49" charset="-122"/>
                <a:ea typeface="楷体_GB2312" pitchFamily="49" charset="-122"/>
              </a:rPr>
              <a:t>√ </a:t>
            </a:r>
            <a:endParaRPr lang="en-US" altLang="zh-CN" sz="40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5372" name="Rectangle 204"/>
          <p:cNvSpPr>
            <a:spLocks noChangeArrowheads="1"/>
          </p:cNvSpPr>
          <p:nvPr/>
        </p:nvSpPr>
        <p:spPr bwMode="auto">
          <a:xfrm>
            <a:off x="5894487" y="3159373"/>
            <a:ext cx="693737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×</a:t>
            </a:r>
          </a:p>
        </p:txBody>
      </p:sp>
      <p:sp>
        <p:nvSpPr>
          <p:cNvPr id="135373" name="Rectangle 205"/>
          <p:cNvSpPr>
            <a:spLocks noChangeArrowheads="1"/>
          </p:cNvSpPr>
          <p:nvPr/>
        </p:nvSpPr>
        <p:spPr bwMode="auto">
          <a:xfrm>
            <a:off x="5822479" y="4311501"/>
            <a:ext cx="693737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√</a:t>
            </a:r>
          </a:p>
        </p:txBody>
      </p:sp>
      <p:sp>
        <p:nvSpPr>
          <p:cNvPr id="21516" name="Rectangle 20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458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7" name="Rectangle 20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31140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8" name="Rectangle 20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492500" y="1793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9" name="Rectangle 20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62915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0" name="Rectangle 21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2453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1" name="Rectangle 21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977063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3" name="Rectangle 21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4" name="Rectangle 214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41300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5" name="Rectangle 215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5738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6" name="Rectangle 216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5086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7" name="Rectangle 217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0199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" name="同侧圆角矩形 28"/>
          <p:cNvSpPr/>
          <p:nvPr/>
        </p:nvSpPr>
        <p:spPr>
          <a:xfrm>
            <a:off x="467544" y="77994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30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5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5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5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5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371" grpId="0"/>
      <p:bldP spid="135372" grpId="0"/>
      <p:bldP spid="13537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413" name="Rectangle 37"/>
          <p:cNvSpPr>
            <a:spLocks noChangeArrowheads="1"/>
          </p:cNvSpPr>
          <p:nvPr/>
        </p:nvSpPr>
        <p:spPr bwMode="auto">
          <a:xfrm>
            <a:off x="357188" y="1432496"/>
            <a:ext cx="7832725" cy="20685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04800">
              <a:lnSpc>
                <a:spcPct val="120000"/>
              </a:lnSpc>
            </a:pPr>
            <a:r>
              <a:rPr lang="zh-CN" altLang="en-US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（一）用字母表示数</a:t>
            </a:r>
          </a:p>
          <a:p>
            <a:pPr indent="304800">
              <a:lnSpc>
                <a:spcPct val="120000"/>
              </a:lnSpc>
            </a:pPr>
            <a:r>
              <a:rPr lang="zh-CN" altLang="en-US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    用字母可以表示数、数量关系、</a:t>
            </a:r>
          </a:p>
          <a:p>
            <a:pPr indent="304800">
              <a:lnSpc>
                <a:spcPct val="120000"/>
              </a:lnSpc>
            </a:pPr>
            <a:r>
              <a:rPr lang="zh-CN" altLang="en-US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运算定律和计算公式等。        </a:t>
            </a:r>
          </a:p>
        </p:txBody>
      </p:sp>
      <p:sp>
        <p:nvSpPr>
          <p:cNvPr id="229414" name="Rectangle 38"/>
          <p:cNvSpPr>
            <a:spLocks noChangeArrowheads="1"/>
          </p:cNvSpPr>
          <p:nvPr/>
        </p:nvSpPr>
        <p:spPr bwMode="auto">
          <a:xfrm>
            <a:off x="571500" y="3591718"/>
            <a:ext cx="8326438" cy="2141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000" b="1" dirty="0">
                <a:solidFill>
                  <a:srgbClr val="0000FF"/>
                </a:solidFill>
                <a:ea typeface="楷体_GB2312" pitchFamily="49" charset="-122"/>
              </a:rPr>
              <a:t>       </a:t>
            </a:r>
            <a:r>
              <a:rPr lang="zh-CN" altLang="en-US" sz="3600" b="1" dirty="0">
                <a:solidFill>
                  <a:srgbClr val="FF3300"/>
                </a:solidFill>
                <a:ea typeface="楷体_GB2312" pitchFamily="49" charset="-122"/>
              </a:rPr>
              <a:t>在含有字母的式子里，数字与字母，字母与字母相乘时乘号可以写作“</a:t>
            </a:r>
            <a:r>
              <a:rPr lang="en-US" altLang="zh-CN" sz="3600" b="1" dirty="0">
                <a:solidFill>
                  <a:srgbClr val="FF3300"/>
                </a:solidFill>
                <a:ea typeface="楷体_GB2312" pitchFamily="49" charset="-122"/>
              </a:rPr>
              <a:t>·</a:t>
            </a:r>
            <a:r>
              <a:rPr lang="zh-CN" altLang="en-US" sz="3600" b="1" dirty="0">
                <a:solidFill>
                  <a:srgbClr val="FF3300"/>
                </a:solidFill>
                <a:ea typeface="楷体_GB2312" pitchFamily="49" charset="-122"/>
              </a:rPr>
              <a:t>”或省略不写，数字写在字母的前面。</a:t>
            </a:r>
          </a:p>
        </p:txBody>
      </p:sp>
      <p:sp>
        <p:nvSpPr>
          <p:cNvPr id="22536" name="Rectangle 40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458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7" name="Rectangle 4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31140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8" name="Rectangle 4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492500" y="1793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9" name="Rectangle 4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62915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0" name="Rectangle 4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2453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1" name="Rectangle 45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977063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3" name="Rectangle 4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4" name="Rectangle 48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41300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5" name="Rectangle 49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5738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6" name="Rectangle 50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5086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7" name="Rectangle 51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0199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" name="同侧圆角矩形 15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dirty="0" smtClean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7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413" grpId="0"/>
      <p:bldP spid="2294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10" name="Rectangle 18"/>
          <p:cNvSpPr>
            <a:spLocks noChangeArrowheads="1"/>
          </p:cNvSpPr>
          <p:nvPr/>
        </p:nvSpPr>
        <p:spPr bwMode="auto">
          <a:xfrm>
            <a:off x="935038" y="1428750"/>
            <a:ext cx="8208962" cy="3933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04800">
              <a:lnSpc>
                <a:spcPct val="140000"/>
              </a:lnSpc>
            </a:pPr>
            <a:r>
              <a:rPr lang="zh-CN" altLang="en-US" sz="3600" b="1" dirty="0">
                <a:solidFill>
                  <a:srgbClr val="FF3300"/>
                </a:solidFill>
                <a:ea typeface="楷体_GB2312" pitchFamily="49" charset="-122"/>
              </a:rPr>
              <a:t>（二）方程</a:t>
            </a:r>
          </a:p>
          <a:p>
            <a:pPr indent="304800">
              <a:lnSpc>
                <a:spcPct val="140000"/>
              </a:lnSpc>
            </a:pPr>
            <a:r>
              <a:rPr lang="zh-CN" altLang="en-US" sz="3600" b="1" dirty="0">
                <a:solidFill>
                  <a:srgbClr val="FF3300"/>
                </a:solidFill>
                <a:ea typeface="楷体_GB2312" pitchFamily="49" charset="-122"/>
              </a:rPr>
              <a:t>含有未知数的等式叫做方程。</a:t>
            </a:r>
          </a:p>
          <a:p>
            <a:pPr indent="304800">
              <a:lnSpc>
                <a:spcPct val="140000"/>
              </a:lnSpc>
            </a:pPr>
            <a:r>
              <a:rPr lang="zh-CN" altLang="en-US" sz="3600" b="1" dirty="0">
                <a:solidFill>
                  <a:srgbClr val="FF3300"/>
                </a:solidFill>
                <a:ea typeface="楷体_GB2312" pitchFamily="49" charset="-122"/>
              </a:rPr>
              <a:t>方程的解是使方程左右两边相等</a:t>
            </a:r>
          </a:p>
          <a:p>
            <a:pPr indent="304800">
              <a:lnSpc>
                <a:spcPct val="140000"/>
              </a:lnSpc>
            </a:pPr>
            <a:r>
              <a:rPr lang="zh-CN" altLang="en-US" sz="3600" b="1" dirty="0">
                <a:solidFill>
                  <a:srgbClr val="FF3300"/>
                </a:solidFill>
                <a:ea typeface="楷体_GB2312" pitchFamily="49" charset="-122"/>
              </a:rPr>
              <a:t>的未知数的值。</a:t>
            </a:r>
          </a:p>
          <a:p>
            <a:pPr indent="304800">
              <a:lnSpc>
                <a:spcPct val="140000"/>
              </a:lnSpc>
            </a:pPr>
            <a:r>
              <a:rPr lang="zh-CN" altLang="en-US" sz="3600" b="1" dirty="0">
                <a:solidFill>
                  <a:srgbClr val="FF3300"/>
                </a:solidFill>
                <a:ea typeface="楷体_GB2312" pitchFamily="49" charset="-122"/>
              </a:rPr>
              <a:t>求方程的解的过程叫解方程。</a:t>
            </a:r>
          </a:p>
        </p:txBody>
      </p:sp>
      <p:sp>
        <p:nvSpPr>
          <p:cNvPr id="23559" name="Rectangle 1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458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0" name="Rectangle 2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31140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1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492500" y="1793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2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62915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3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2453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4" name="Rectangle 24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977063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6" name="Rectangle 2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7" name="Rectangle 27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41300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8" name="Rectangle 28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5738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9" name="Rectangle 29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5086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70" name="Rectangle 30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0199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15" name="直线连接符 21"/>
          <p:cNvCxnSpPr/>
          <p:nvPr/>
        </p:nvCxnSpPr>
        <p:spPr>
          <a:xfrm flipV="1">
            <a:off x="467544" y="1335014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同侧圆角矩形 15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dirty="0" smtClean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6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34" name="Rectangle 18"/>
          <p:cNvSpPr>
            <a:spLocks noChangeArrowheads="1"/>
          </p:cNvSpPr>
          <p:nvPr/>
        </p:nvSpPr>
        <p:spPr bwMode="auto">
          <a:xfrm>
            <a:off x="625475" y="1357313"/>
            <a:ext cx="8518525" cy="404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04800">
              <a:lnSpc>
                <a:spcPct val="120000"/>
              </a:lnSpc>
            </a:pPr>
            <a:r>
              <a:rPr lang="zh-CN" altLang="en-US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（三）列方程解决问题</a:t>
            </a:r>
          </a:p>
          <a:p>
            <a:pPr indent="304800">
              <a:lnSpc>
                <a:spcPct val="120000"/>
              </a:lnSpc>
            </a:pPr>
            <a:r>
              <a:rPr lang="en-US" altLang="zh-CN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、审题，说说题意；</a:t>
            </a:r>
          </a:p>
          <a:p>
            <a:pPr indent="304800">
              <a:lnSpc>
                <a:spcPct val="120000"/>
              </a:lnSpc>
            </a:pPr>
            <a:r>
              <a:rPr lang="en-US" altLang="zh-CN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、找出等量关系；</a:t>
            </a:r>
          </a:p>
          <a:p>
            <a:pPr indent="304800">
              <a:lnSpc>
                <a:spcPct val="120000"/>
              </a:lnSpc>
            </a:pPr>
            <a:r>
              <a:rPr lang="en-US" altLang="zh-CN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、写出设句，根据等量关系列出方程；</a:t>
            </a:r>
          </a:p>
          <a:p>
            <a:pPr indent="304800">
              <a:lnSpc>
                <a:spcPct val="120000"/>
              </a:lnSpc>
            </a:pPr>
            <a:r>
              <a:rPr lang="en-US" altLang="zh-CN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、解方程，写出答句；</a:t>
            </a:r>
          </a:p>
          <a:p>
            <a:pPr indent="304800">
              <a:lnSpc>
                <a:spcPct val="120000"/>
              </a:lnSpc>
            </a:pPr>
            <a:r>
              <a:rPr lang="en-US" altLang="zh-CN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3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、检验。</a:t>
            </a:r>
          </a:p>
        </p:txBody>
      </p:sp>
      <p:sp>
        <p:nvSpPr>
          <p:cNvPr id="24583" name="Rectangle 1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458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4" name="Rectangle 2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31140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5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492500" y="1793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62915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2453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8" name="Rectangle 24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977063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0" name="Rectangle 2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1" name="Rectangle 27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41300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2" name="Rectangle 28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5738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3" name="Rectangle 29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5086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4" name="Rectangle 30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0199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15" name="直线连接符 21"/>
          <p:cNvCxnSpPr/>
          <p:nvPr/>
        </p:nvCxnSpPr>
        <p:spPr>
          <a:xfrm flipV="1">
            <a:off x="467544" y="1335014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同侧圆角矩形 15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dirty="0" smtClean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6	</a:t>
            </a:r>
            <a:r>
              <a:rPr kumimoji="1" lang="zh-CN" altLang="en-US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数与代数</a:t>
            </a:r>
            <a:endParaRPr lang="zh-CN" altLang="en-US" sz="44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195736" y="1844824"/>
            <a:ext cx="446405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924300" y="3141663"/>
            <a:ext cx="4032250" cy="519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6.3  </a:t>
            </a:r>
            <a:r>
              <a:rPr kumimoji="1" lang="zh-CN" alt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式与方程</a:t>
            </a:r>
            <a:endParaRPr lang="zh-CN" altLang="en-US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0"/>
          <p:cNvGrpSpPr>
            <a:grpSpLocks/>
          </p:cNvGrpSpPr>
          <p:nvPr/>
        </p:nvGrpSpPr>
        <p:grpSpPr bwMode="auto">
          <a:xfrm>
            <a:off x="299939" y="764704"/>
            <a:ext cx="2255837" cy="582412"/>
            <a:chOff x="418169" y="1642192"/>
            <a:chExt cx="2256668" cy="583531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418169" y="2219361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29781" y="1642192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  <a:cs typeface="黑体" pitchFamily="2" charset="-122"/>
                </a:rPr>
                <a:t>学习目标</a:t>
              </a:r>
            </a:p>
          </p:txBody>
        </p:sp>
      </p:grpSp>
      <p:pic>
        <p:nvPicPr>
          <p:cNvPr id="1741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684213" y="1989138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684213" y="2924944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2051050" y="2276475"/>
            <a:ext cx="532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/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1619250" y="2205038"/>
            <a:ext cx="6202363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altLang="zh-CN" sz="2800" dirty="0" smtClean="0"/>
              <a:t>1</a:t>
            </a:r>
            <a:r>
              <a:rPr lang="zh-CN" altLang="zh-CN" sz="2800" dirty="0" smtClean="0"/>
              <a:t>、会用式子表示生活中的数量，复习等式的意义。</a:t>
            </a:r>
          </a:p>
          <a:p>
            <a:r>
              <a:rPr lang="en-US" altLang="zh-CN" sz="2800" dirty="0" smtClean="0"/>
              <a:t>2</a:t>
            </a:r>
            <a:r>
              <a:rPr lang="zh-CN" altLang="zh-CN" sz="2800" dirty="0" smtClean="0"/>
              <a:t>、会解方程，并利用方程解决生活中的实际问题。</a:t>
            </a:r>
            <a:endParaRPr lang="zh-CN" altLang="en-US" sz="2800" b="0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4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458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9" name="Rectangle 14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31140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0" name="Rectangle 14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492500" y="1793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1" name="Rectangle 15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62915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2" name="Rectangle 151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2453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3" name="Rectangle 15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977063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4" name="Rectangle 15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5" name="Rectangle 155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41300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6" name="Rectangle 15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995738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7" name="Rectangle 15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086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8" name="Rectangle 15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0199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9" name="Text Box 292"/>
          <p:cNvSpPr txBox="1">
            <a:spLocks noChangeArrowheads="1"/>
          </p:cNvSpPr>
          <p:nvPr/>
        </p:nvSpPr>
        <p:spPr bwMode="auto">
          <a:xfrm>
            <a:off x="4408488" y="515938"/>
            <a:ext cx="18415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9547" name="Rectangle 331"/>
          <p:cNvSpPr>
            <a:spLocks noChangeArrowheads="1"/>
          </p:cNvSpPr>
          <p:nvPr/>
        </p:nvSpPr>
        <p:spPr bwMode="auto">
          <a:xfrm>
            <a:off x="395288" y="1905000"/>
            <a:ext cx="7842250" cy="1754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  WC</a:t>
            </a:r>
            <a:r>
              <a:rPr lang="zh-CN" altLang="en-US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km</a:t>
            </a:r>
            <a:r>
              <a:rPr lang="zh-CN" altLang="en-US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kg</a:t>
            </a:r>
            <a:r>
              <a:rPr lang="zh-CN" altLang="en-US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S=</a:t>
            </a:r>
            <a:r>
              <a:rPr lang="zh-CN" altLang="en-US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r>
              <a:rPr lang="en-US" altLang="zh-CN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h÷2</a:t>
            </a:r>
            <a:r>
              <a:rPr lang="zh-CN" altLang="en-US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</a:p>
          <a:p>
            <a:pPr>
              <a:lnSpc>
                <a:spcPct val="150000"/>
              </a:lnSpc>
            </a:pPr>
            <a:r>
              <a:rPr lang="en-US" altLang="zh-CN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b= b</a:t>
            </a:r>
            <a:r>
              <a:rPr lang="zh-CN" altLang="en-US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a…… </a:t>
            </a:r>
          </a:p>
        </p:txBody>
      </p:sp>
      <p:sp>
        <p:nvSpPr>
          <p:cNvPr id="9556" name="Rectangle 340"/>
          <p:cNvSpPr>
            <a:spLocks noChangeArrowheads="1"/>
          </p:cNvSpPr>
          <p:nvPr/>
        </p:nvSpPr>
        <p:spPr bwMode="auto">
          <a:xfrm>
            <a:off x="1547813" y="4437063"/>
            <a:ext cx="6159500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zh-CN" altLang="en-US" b="1">
                <a:solidFill>
                  <a:schemeClr val="tx1"/>
                </a:solidFill>
                <a:latin typeface="黑体" pitchFamily="2" charset="-122"/>
                <a:ea typeface="黑体" pitchFamily="2" charset="-122"/>
              </a:rPr>
              <a:t>用字母表示数，比较简洁明了。 </a:t>
            </a:r>
          </a:p>
        </p:txBody>
      </p:sp>
      <p:sp>
        <p:nvSpPr>
          <p:cNvPr id="4116" name="Rectangle 35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3000" y="18097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7" name="Rectangle 35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309813" y="18097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8" name="Rectangle 35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490913" y="18573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9" name="Rectangle 35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627563" y="18097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0" name="Rectangle 36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22950" y="18097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1" name="Rectangle 36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975475" y="18097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3" name="Rectangle 36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69963" y="1905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4" name="Rectangle 364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411413" y="1905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5" name="Rectangle 365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4150" y="1905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6" name="Rectangle 366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507038" y="1905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7" name="Rectangle 367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018338" y="1905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" name="同侧圆角矩形 26"/>
          <p:cNvSpPr/>
          <p:nvPr/>
        </p:nvSpPr>
        <p:spPr>
          <a:xfrm>
            <a:off x="503090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情境</a:t>
            </a:r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28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47" grpId="0"/>
      <p:bldP spid="95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2"/>
          <p:cNvSpPr>
            <a:spLocks noChangeArrowheads="1"/>
          </p:cNvSpPr>
          <p:nvPr/>
        </p:nvSpPr>
        <p:spPr bwMode="auto">
          <a:xfrm>
            <a:off x="1379538" y="1412875"/>
            <a:ext cx="4816475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用字母表示数量关系</a:t>
            </a:r>
          </a:p>
        </p:txBody>
      </p:sp>
      <p:sp>
        <p:nvSpPr>
          <p:cNvPr id="6147" name="Rectangle 53"/>
          <p:cNvSpPr>
            <a:spLocks noChangeArrowheads="1"/>
          </p:cNvSpPr>
          <p:nvPr/>
        </p:nvSpPr>
        <p:spPr bwMode="auto">
          <a:xfrm>
            <a:off x="1450975" y="2784475"/>
            <a:ext cx="4816475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用字母表示运算定律</a:t>
            </a:r>
          </a:p>
        </p:txBody>
      </p:sp>
      <p:sp>
        <p:nvSpPr>
          <p:cNvPr id="6148" name="Rectangle 54"/>
          <p:cNvSpPr>
            <a:spLocks noChangeArrowheads="1"/>
          </p:cNvSpPr>
          <p:nvPr/>
        </p:nvSpPr>
        <p:spPr bwMode="auto">
          <a:xfrm>
            <a:off x="1450975" y="4152900"/>
            <a:ext cx="4816475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用字母表示计算公式</a:t>
            </a:r>
          </a:p>
        </p:txBody>
      </p:sp>
      <p:sp>
        <p:nvSpPr>
          <p:cNvPr id="6152" name="Rectangle 5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458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3" name="Rectangle 5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31140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4" name="Rectangle 60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492500" y="1793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5" name="Rectangle 61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62915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6" name="Rectangle 62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2453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7" name="Rectangle 63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977063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9" name="Rectangle 6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60" name="Rectangle 66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41300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61" name="Rectangle 67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5738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62" name="Rectangle 68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5086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63" name="Rectangle 69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0199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" name="同侧圆角矩形 15"/>
          <p:cNvSpPr/>
          <p:nvPr/>
        </p:nvSpPr>
        <p:spPr>
          <a:xfrm>
            <a:off x="503090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情境</a:t>
            </a:r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7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0"/>
          <p:cNvGrpSpPr>
            <a:grpSpLocks/>
          </p:cNvGrpSpPr>
          <p:nvPr/>
        </p:nvGrpSpPr>
        <p:grpSpPr bwMode="auto">
          <a:xfrm>
            <a:off x="611188" y="1265238"/>
            <a:ext cx="7561262" cy="2308225"/>
            <a:chOff x="476" y="961"/>
            <a:chExt cx="4763" cy="1454"/>
          </a:xfrm>
        </p:grpSpPr>
        <p:sp>
          <p:nvSpPr>
            <p:cNvPr id="7193" name="Rectangle 257"/>
            <p:cNvSpPr>
              <a:spLocks noChangeArrowheads="1"/>
            </p:cNvSpPr>
            <p:nvPr/>
          </p:nvSpPr>
          <p:spPr bwMode="auto">
            <a:xfrm>
              <a:off x="476" y="961"/>
              <a:ext cx="4763" cy="14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altLang="zh-CN" sz="3600" b="1" dirty="0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    </a:t>
              </a:r>
              <a:r>
                <a:rPr lang="zh-CN" altLang="en-US" sz="3600" b="1" dirty="0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在一个含有字母的式子里，数字与字母，字母与字母相乘时，乘号可以写作“   ”或省略不写，数字写在字母的前面。 </a:t>
              </a:r>
            </a:p>
          </p:txBody>
        </p:sp>
        <p:sp>
          <p:nvSpPr>
            <p:cNvPr id="7194" name="Oval 259"/>
            <p:cNvSpPr>
              <a:spLocks noChangeArrowheads="1"/>
            </p:cNvSpPr>
            <p:nvPr/>
          </p:nvSpPr>
          <p:spPr bwMode="auto">
            <a:xfrm>
              <a:off x="1891" y="1739"/>
              <a:ext cx="113" cy="113"/>
            </a:xfrm>
            <a:prstGeom prst="ellipse">
              <a:avLst/>
            </a:prstGeom>
            <a:solidFill>
              <a:srgbClr val="FF3300"/>
            </a:solidFill>
            <a:ln w="9525" algn="ctr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latin typeface="黑体" pitchFamily="2" charset="-122"/>
                <a:ea typeface="黑体" pitchFamily="2" charset="-122"/>
              </a:endParaRPr>
            </a:p>
          </p:txBody>
        </p:sp>
      </p:grpSp>
      <p:sp>
        <p:nvSpPr>
          <p:cNvPr id="129285" name="Rectangle 261"/>
          <p:cNvSpPr>
            <a:spLocks noChangeArrowheads="1"/>
          </p:cNvSpPr>
          <p:nvPr/>
        </p:nvSpPr>
        <p:spPr bwMode="auto">
          <a:xfrm>
            <a:off x="468313" y="3497263"/>
            <a:ext cx="794067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乘以</a:t>
            </a:r>
            <a:r>
              <a:rPr lang="en-US" altLang="zh-CN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4.5</a:t>
            </a: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可以怎样写？</a:t>
            </a:r>
            <a:r>
              <a:rPr lang="en-US" altLang="zh-CN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s</a:t>
            </a: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乘以</a:t>
            </a:r>
            <a:r>
              <a:rPr lang="en-US" altLang="zh-CN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h</a:t>
            </a: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可以怎样写？</a:t>
            </a:r>
          </a:p>
        </p:txBody>
      </p:sp>
      <p:grpSp>
        <p:nvGrpSpPr>
          <p:cNvPr id="3" name="Group 264"/>
          <p:cNvGrpSpPr>
            <a:grpSpLocks/>
          </p:cNvGrpSpPr>
          <p:nvPr/>
        </p:nvGrpSpPr>
        <p:grpSpPr bwMode="auto">
          <a:xfrm>
            <a:off x="1071563" y="4500563"/>
            <a:ext cx="2663825" cy="584200"/>
            <a:chOff x="657" y="2704"/>
            <a:chExt cx="1678" cy="368"/>
          </a:xfrm>
        </p:grpSpPr>
        <p:sp>
          <p:nvSpPr>
            <p:cNvPr id="7191" name="Rectangle 262"/>
            <p:cNvSpPr>
              <a:spLocks noChangeArrowheads="1"/>
            </p:cNvSpPr>
            <p:nvPr/>
          </p:nvSpPr>
          <p:spPr bwMode="auto">
            <a:xfrm>
              <a:off x="657" y="2704"/>
              <a:ext cx="1678" cy="3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altLang="zh-CN" sz="3200" b="1" dirty="0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a 4.5</a:t>
              </a:r>
              <a:r>
                <a:rPr lang="zh-CN" altLang="en-US" sz="3200" b="1" dirty="0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或</a:t>
              </a:r>
              <a:r>
                <a:rPr lang="en-US" altLang="zh-CN" sz="3200" b="1" dirty="0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4.5a </a:t>
              </a:r>
            </a:p>
          </p:txBody>
        </p:sp>
        <p:sp>
          <p:nvSpPr>
            <p:cNvPr id="7192" name="Oval 263"/>
            <p:cNvSpPr>
              <a:spLocks noChangeArrowheads="1"/>
            </p:cNvSpPr>
            <p:nvPr/>
          </p:nvSpPr>
          <p:spPr bwMode="auto">
            <a:xfrm>
              <a:off x="884" y="2886"/>
              <a:ext cx="68" cy="68"/>
            </a:xfrm>
            <a:prstGeom prst="ellipse">
              <a:avLst/>
            </a:prstGeom>
            <a:solidFill>
              <a:srgbClr val="FF3300"/>
            </a:solidFill>
            <a:ln w="9525" algn="ctr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latin typeface="黑体" pitchFamily="2" charset="-122"/>
                <a:ea typeface="黑体" pitchFamily="2" charset="-122"/>
              </a:endParaRPr>
            </a:p>
          </p:txBody>
        </p:sp>
      </p:grpSp>
      <p:grpSp>
        <p:nvGrpSpPr>
          <p:cNvPr id="4" name="Group 267"/>
          <p:cNvGrpSpPr>
            <a:grpSpLocks/>
          </p:cNvGrpSpPr>
          <p:nvPr/>
        </p:nvGrpSpPr>
        <p:grpSpPr bwMode="auto">
          <a:xfrm>
            <a:off x="4783138" y="4437063"/>
            <a:ext cx="1836737" cy="584200"/>
            <a:chOff x="2971" y="2795"/>
            <a:chExt cx="1157" cy="368"/>
          </a:xfrm>
        </p:grpSpPr>
        <p:sp>
          <p:nvSpPr>
            <p:cNvPr id="7189" name="Rectangle 265"/>
            <p:cNvSpPr>
              <a:spLocks noChangeArrowheads="1"/>
            </p:cNvSpPr>
            <p:nvPr/>
          </p:nvSpPr>
          <p:spPr bwMode="auto">
            <a:xfrm>
              <a:off x="2971" y="2795"/>
              <a:ext cx="1157" cy="3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altLang="zh-CN" sz="3200" b="1" dirty="0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s h</a:t>
              </a:r>
              <a:r>
                <a:rPr lang="zh-CN" altLang="en-US" sz="3200" b="1" dirty="0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或</a:t>
              </a:r>
              <a:r>
                <a:rPr lang="en-US" altLang="zh-CN" sz="3200" b="1" dirty="0" err="1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sh</a:t>
              </a:r>
              <a:r>
                <a:rPr lang="en-US" altLang="zh-CN" sz="3200" b="1" dirty="0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 </a:t>
              </a:r>
            </a:p>
          </p:txBody>
        </p:sp>
        <p:sp>
          <p:nvSpPr>
            <p:cNvPr id="7190" name="Oval 266"/>
            <p:cNvSpPr>
              <a:spLocks noChangeArrowheads="1"/>
            </p:cNvSpPr>
            <p:nvPr/>
          </p:nvSpPr>
          <p:spPr bwMode="auto">
            <a:xfrm>
              <a:off x="3198" y="2970"/>
              <a:ext cx="68" cy="68"/>
            </a:xfrm>
            <a:prstGeom prst="ellipse">
              <a:avLst/>
            </a:prstGeom>
            <a:solidFill>
              <a:srgbClr val="FF3300"/>
            </a:solidFill>
            <a:ln w="9525" algn="ctr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latin typeface="黑体" pitchFamily="2" charset="-122"/>
                <a:ea typeface="黑体" pitchFamily="2" charset="-122"/>
              </a:endParaRPr>
            </a:p>
          </p:txBody>
        </p:sp>
      </p:grpSp>
      <p:sp>
        <p:nvSpPr>
          <p:cNvPr id="7177" name="Rectangle 26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458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8" name="Rectangle 26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31140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9" name="Rectangle 270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492500" y="1793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0" name="Rectangle 271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62915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1" name="Rectangle 272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2453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2" name="Rectangle 273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977063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4" name="Rectangle 27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5" name="Rectangle 276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41300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6" name="Rectangle 277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5738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7" name="Rectangle 278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5086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8" name="Rectangle 279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0199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" name="同侧圆角矩形 22"/>
          <p:cNvSpPr/>
          <p:nvPr/>
        </p:nvSpPr>
        <p:spPr>
          <a:xfrm>
            <a:off x="503090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情境</a:t>
            </a:r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24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28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7"/>
          <p:cNvSpPr>
            <a:spLocks noChangeArrowheads="1"/>
          </p:cNvSpPr>
          <p:nvPr/>
        </p:nvSpPr>
        <p:spPr bwMode="auto">
          <a:xfrm>
            <a:off x="1042988" y="981075"/>
            <a:ext cx="6553200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zh-CN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学校买来</a:t>
            </a:r>
            <a:r>
              <a:rPr lang="en-US" altLang="zh-CN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9</a:t>
            </a: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个足球，每个</a:t>
            </a:r>
            <a:r>
              <a:rPr lang="en-US" altLang="zh-CN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元，又买来</a:t>
            </a:r>
            <a:r>
              <a:rPr lang="en-US" altLang="zh-CN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个篮球，每个</a:t>
            </a:r>
            <a:r>
              <a:rPr lang="en-US" altLang="zh-CN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58</a:t>
            </a: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元。 </a:t>
            </a: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684213" y="2052638"/>
            <a:ext cx="6262687" cy="579437"/>
            <a:chOff x="476" y="1565"/>
            <a:chExt cx="3945" cy="365"/>
          </a:xfrm>
        </p:grpSpPr>
        <p:sp>
          <p:nvSpPr>
            <p:cNvPr id="8226" name="Line 29"/>
            <p:cNvSpPr>
              <a:spLocks noChangeShapeType="1"/>
            </p:cNvSpPr>
            <p:nvPr/>
          </p:nvSpPr>
          <p:spPr bwMode="auto">
            <a:xfrm>
              <a:off x="1474" y="1839"/>
              <a:ext cx="2947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8227" name="Rectangle 30"/>
            <p:cNvSpPr>
              <a:spLocks noChangeArrowheads="1"/>
            </p:cNvSpPr>
            <p:nvPr/>
          </p:nvSpPr>
          <p:spPr bwMode="auto">
            <a:xfrm>
              <a:off x="476" y="1565"/>
              <a:ext cx="985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rgbClr val="0000FF"/>
                  </a:solidFill>
                </a:rPr>
                <a:t>9a </a:t>
              </a:r>
              <a:r>
                <a:rPr lang="zh-CN" altLang="en-US" b="1">
                  <a:solidFill>
                    <a:srgbClr val="0000FF"/>
                  </a:solidFill>
                </a:rPr>
                <a:t>表示</a:t>
              </a:r>
            </a:p>
          </p:txBody>
        </p:sp>
      </p:grp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611188" y="2686050"/>
            <a:ext cx="6192837" cy="579438"/>
            <a:chOff x="476" y="2066"/>
            <a:chExt cx="3901" cy="365"/>
          </a:xfrm>
        </p:grpSpPr>
        <p:sp>
          <p:nvSpPr>
            <p:cNvPr id="8224" name="Rectangle 31"/>
            <p:cNvSpPr>
              <a:spLocks noChangeArrowheads="1"/>
            </p:cNvSpPr>
            <p:nvPr/>
          </p:nvSpPr>
          <p:spPr bwMode="auto">
            <a:xfrm>
              <a:off x="476" y="2066"/>
              <a:ext cx="1070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rgbClr val="0000FF"/>
                  </a:solidFill>
                </a:rPr>
                <a:t>58b</a:t>
              </a:r>
              <a:r>
                <a:rPr lang="zh-CN" altLang="en-US" b="1">
                  <a:solidFill>
                    <a:srgbClr val="0000FF"/>
                  </a:solidFill>
                </a:rPr>
                <a:t>表示</a:t>
              </a:r>
            </a:p>
          </p:txBody>
        </p:sp>
        <p:sp>
          <p:nvSpPr>
            <p:cNvPr id="8225" name="Line 34"/>
            <p:cNvSpPr>
              <a:spLocks noChangeShapeType="1"/>
            </p:cNvSpPr>
            <p:nvPr/>
          </p:nvSpPr>
          <p:spPr bwMode="auto">
            <a:xfrm>
              <a:off x="1543" y="2349"/>
              <a:ext cx="2834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611188" y="3317875"/>
            <a:ext cx="6102350" cy="579438"/>
            <a:chOff x="487" y="2553"/>
            <a:chExt cx="3844" cy="365"/>
          </a:xfrm>
        </p:grpSpPr>
        <p:sp>
          <p:nvSpPr>
            <p:cNvPr id="8222" name="Rectangle 32"/>
            <p:cNvSpPr>
              <a:spLocks noChangeArrowheads="1"/>
            </p:cNvSpPr>
            <p:nvPr/>
          </p:nvSpPr>
          <p:spPr bwMode="auto">
            <a:xfrm>
              <a:off x="487" y="2553"/>
              <a:ext cx="1313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rgbClr val="0000FF"/>
                  </a:solidFill>
                </a:rPr>
                <a:t>58</a:t>
              </a:r>
              <a:r>
                <a:rPr lang="zh-CN" altLang="en-US" b="1">
                  <a:solidFill>
                    <a:srgbClr val="0000FF"/>
                  </a:solidFill>
                </a:rPr>
                <a:t>－</a:t>
              </a:r>
              <a:r>
                <a:rPr lang="en-US" altLang="zh-CN" b="1">
                  <a:solidFill>
                    <a:srgbClr val="0000FF"/>
                  </a:solidFill>
                </a:rPr>
                <a:t>a</a:t>
              </a:r>
              <a:r>
                <a:rPr lang="zh-CN" altLang="en-US" b="1">
                  <a:solidFill>
                    <a:srgbClr val="0000FF"/>
                  </a:solidFill>
                </a:rPr>
                <a:t>表示</a:t>
              </a:r>
            </a:p>
          </p:txBody>
        </p:sp>
        <p:sp>
          <p:nvSpPr>
            <p:cNvPr id="8223" name="Line 35"/>
            <p:cNvSpPr>
              <a:spLocks noChangeShapeType="1"/>
            </p:cNvSpPr>
            <p:nvPr/>
          </p:nvSpPr>
          <p:spPr bwMode="auto">
            <a:xfrm>
              <a:off x="1746" y="2860"/>
              <a:ext cx="2585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615950" y="3973513"/>
            <a:ext cx="6151563" cy="579437"/>
            <a:chOff x="501" y="3065"/>
            <a:chExt cx="3875" cy="365"/>
          </a:xfrm>
        </p:grpSpPr>
        <p:sp>
          <p:nvSpPr>
            <p:cNvPr id="8220" name="Rectangle 33"/>
            <p:cNvSpPr>
              <a:spLocks noChangeArrowheads="1"/>
            </p:cNvSpPr>
            <p:nvPr/>
          </p:nvSpPr>
          <p:spPr bwMode="auto">
            <a:xfrm>
              <a:off x="501" y="3065"/>
              <a:ext cx="1611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rgbClr val="0000FF"/>
                  </a:solidFill>
                </a:rPr>
                <a:t>9a</a:t>
              </a:r>
              <a:r>
                <a:rPr lang="zh-CN" altLang="en-US" b="1">
                  <a:solidFill>
                    <a:srgbClr val="0000FF"/>
                  </a:solidFill>
                </a:rPr>
                <a:t>＋</a:t>
              </a:r>
              <a:r>
                <a:rPr lang="en-US" altLang="zh-CN" b="1">
                  <a:solidFill>
                    <a:srgbClr val="0000FF"/>
                  </a:solidFill>
                </a:rPr>
                <a:t>58b</a:t>
              </a:r>
              <a:r>
                <a:rPr lang="zh-CN" altLang="en-US" b="1">
                  <a:solidFill>
                    <a:srgbClr val="0000FF"/>
                  </a:solidFill>
                </a:rPr>
                <a:t>表示</a:t>
              </a:r>
            </a:p>
          </p:txBody>
        </p:sp>
        <p:sp>
          <p:nvSpPr>
            <p:cNvPr id="8221" name="Line 36"/>
            <p:cNvSpPr>
              <a:spLocks noChangeShapeType="1"/>
            </p:cNvSpPr>
            <p:nvPr/>
          </p:nvSpPr>
          <p:spPr bwMode="auto">
            <a:xfrm>
              <a:off x="2109" y="3381"/>
              <a:ext cx="2267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234537" name="Text Box 41"/>
          <p:cNvSpPr txBox="1">
            <a:spLocks noChangeArrowheads="1"/>
          </p:cNvSpPr>
          <p:nvPr/>
        </p:nvSpPr>
        <p:spPr bwMode="auto">
          <a:xfrm>
            <a:off x="3276600" y="1989138"/>
            <a:ext cx="2376488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tx1"/>
                </a:solidFill>
                <a:ea typeface="楷体_GB2312" pitchFamily="49" charset="-122"/>
              </a:rPr>
              <a:t>足球的总价</a:t>
            </a:r>
          </a:p>
        </p:txBody>
      </p:sp>
      <p:sp>
        <p:nvSpPr>
          <p:cNvPr id="234538" name="Text Box 42"/>
          <p:cNvSpPr txBox="1">
            <a:spLocks noChangeArrowheads="1"/>
          </p:cNvSpPr>
          <p:nvPr/>
        </p:nvSpPr>
        <p:spPr bwMode="auto">
          <a:xfrm>
            <a:off x="3133725" y="2565400"/>
            <a:ext cx="2376488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tx1"/>
                </a:solidFill>
                <a:ea typeface="楷体_GB2312" pitchFamily="49" charset="-122"/>
              </a:rPr>
              <a:t>篮球的总价</a:t>
            </a:r>
          </a:p>
        </p:txBody>
      </p:sp>
      <p:sp>
        <p:nvSpPr>
          <p:cNvPr id="234539" name="Text Box 43"/>
          <p:cNvSpPr txBox="1">
            <a:spLocks noChangeArrowheads="1"/>
          </p:cNvSpPr>
          <p:nvPr/>
        </p:nvSpPr>
        <p:spPr bwMode="auto">
          <a:xfrm>
            <a:off x="2538413" y="3267075"/>
            <a:ext cx="4897437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tx1"/>
                </a:solidFill>
                <a:ea typeface="楷体_GB2312" pitchFamily="49" charset="-122"/>
              </a:rPr>
              <a:t>每个篮球比足球贵的价钱</a:t>
            </a:r>
          </a:p>
        </p:txBody>
      </p:sp>
      <p:sp>
        <p:nvSpPr>
          <p:cNvPr id="234540" name="Text Box 44"/>
          <p:cNvSpPr txBox="1">
            <a:spLocks noChangeArrowheads="1"/>
          </p:cNvSpPr>
          <p:nvPr/>
        </p:nvSpPr>
        <p:spPr bwMode="auto">
          <a:xfrm>
            <a:off x="3024188" y="3905250"/>
            <a:ext cx="3673475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tx1"/>
                </a:solidFill>
                <a:ea typeface="楷体_GB2312" pitchFamily="49" charset="-122"/>
              </a:rPr>
              <a:t>篮球和足球的总价</a:t>
            </a:r>
          </a:p>
        </p:txBody>
      </p:sp>
      <p:sp>
        <p:nvSpPr>
          <p:cNvPr id="234541" name="Rectangle 45"/>
          <p:cNvSpPr>
            <a:spLocks noChangeArrowheads="1"/>
          </p:cNvSpPr>
          <p:nvPr/>
        </p:nvSpPr>
        <p:spPr bwMode="auto">
          <a:xfrm>
            <a:off x="1169988" y="4652963"/>
            <a:ext cx="3671887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当</a:t>
            </a:r>
            <a:r>
              <a:rPr lang="en-US" altLang="zh-CN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45</a:t>
            </a:r>
            <a:r>
              <a:rPr lang="zh-CN" altLang="en-US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en-US" altLang="zh-CN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6 </a:t>
            </a:r>
            <a:r>
              <a:rPr lang="zh-CN" altLang="en-US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时</a:t>
            </a:r>
          </a:p>
        </p:txBody>
      </p:sp>
      <p:sp>
        <p:nvSpPr>
          <p:cNvPr id="234542" name="Rectangle 46"/>
          <p:cNvSpPr>
            <a:spLocks noChangeArrowheads="1"/>
          </p:cNvSpPr>
          <p:nvPr/>
        </p:nvSpPr>
        <p:spPr bwMode="auto">
          <a:xfrm>
            <a:off x="1098550" y="5300663"/>
            <a:ext cx="5688013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9a</a:t>
            </a:r>
            <a:r>
              <a:rPr lang="zh-CN" altLang="en-US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58b=9×45</a:t>
            </a:r>
            <a:r>
              <a:rPr lang="zh-CN" altLang="en-US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58×6=753</a:t>
            </a:r>
          </a:p>
        </p:txBody>
      </p:sp>
      <p:sp>
        <p:nvSpPr>
          <p:cNvPr id="8208" name="Rectangle 4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458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8209" name="Rectangle 4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31140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8210" name="Rectangle 4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492500" y="1793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8211" name="Rectangle 5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62915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8212" name="Rectangle 51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2453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8213" name="Rectangle 5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977063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8215" name="Rectangle 5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8216" name="Rectangle 55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41300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8217" name="Rectangle 56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5738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8218" name="Rectangle 57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572125" y="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8219" name="Rectangle 58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0199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32" name="同侧圆角矩形 31"/>
          <p:cNvSpPr/>
          <p:nvPr/>
        </p:nvSpPr>
        <p:spPr>
          <a:xfrm>
            <a:off x="503090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情境</a:t>
            </a:r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33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537" grpId="0"/>
      <p:bldP spid="234538" grpId="0"/>
      <p:bldP spid="234539" grpId="0"/>
      <p:bldP spid="234540" grpId="0"/>
      <p:bldP spid="234541" grpId="0"/>
      <p:bldP spid="2345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20"/>
          <p:cNvSpPr>
            <a:spLocks noChangeArrowheads="1"/>
          </p:cNvSpPr>
          <p:nvPr/>
        </p:nvSpPr>
        <p:spPr bwMode="auto">
          <a:xfrm>
            <a:off x="611188" y="1341438"/>
            <a:ext cx="6604000" cy="646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3600" b="1">
                <a:solidFill>
                  <a:schemeClr val="tx1"/>
                </a:solidFill>
                <a:latin typeface="黑体" pitchFamily="2" charset="-122"/>
                <a:ea typeface="黑体" pitchFamily="2" charset="-122"/>
              </a:rPr>
              <a:t>含有未知数的等式叫做方程。 </a:t>
            </a:r>
          </a:p>
        </p:txBody>
      </p:sp>
      <p:sp>
        <p:nvSpPr>
          <p:cNvPr id="9222" name="Rectangle 21"/>
          <p:cNvSpPr>
            <a:spLocks noChangeArrowheads="1"/>
          </p:cNvSpPr>
          <p:nvPr/>
        </p:nvSpPr>
        <p:spPr bwMode="auto">
          <a:xfrm>
            <a:off x="633413" y="2681288"/>
            <a:ext cx="8059737" cy="1200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zh-CN" altLang="en-US" sz="3600" b="1">
                <a:solidFill>
                  <a:schemeClr val="tx1"/>
                </a:solidFill>
                <a:latin typeface="黑体" pitchFamily="2" charset="-122"/>
                <a:ea typeface="黑体" pitchFamily="2" charset="-122"/>
              </a:rPr>
              <a:t>方程的解是使方程左右两边相等的未知</a:t>
            </a:r>
          </a:p>
          <a:p>
            <a:r>
              <a:rPr lang="zh-CN" altLang="en-US" sz="3600" b="1">
                <a:solidFill>
                  <a:schemeClr val="tx1"/>
                </a:solidFill>
                <a:latin typeface="黑体" pitchFamily="2" charset="-122"/>
                <a:ea typeface="黑体" pitchFamily="2" charset="-122"/>
              </a:rPr>
              <a:t>数的值。 </a:t>
            </a:r>
          </a:p>
        </p:txBody>
      </p:sp>
      <p:sp>
        <p:nvSpPr>
          <p:cNvPr id="9223" name="Rectangle 22"/>
          <p:cNvSpPr>
            <a:spLocks noChangeArrowheads="1"/>
          </p:cNvSpPr>
          <p:nvPr/>
        </p:nvSpPr>
        <p:spPr bwMode="auto">
          <a:xfrm>
            <a:off x="755650" y="4433888"/>
            <a:ext cx="6438900" cy="646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zh-CN" altLang="en-US" sz="3600" b="1">
                <a:solidFill>
                  <a:schemeClr val="tx1"/>
                </a:solidFill>
                <a:latin typeface="黑体" pitchFamily="2" charset="-122"/>
                <a:ea typeface="黑体" pitchFamily="2" charset="-122"/>
              </a:rPr>
              <a:t>求方程的解的过程叫解方程。 </a:t>
            </a:r>
          </a:p>
        </p:txBody>
      </p:sp>
      <p:sp>
        <p:nvSpPr>
          <p:cNvPr id="9224" name="Rectangle 2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458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5" name="Rectangle 2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31140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6" name="Rectangle 2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492500" y="1793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7" name="Rectangle 26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62915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8" name="Rectangle 27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2453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9" name="Rectangle 28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977063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1" name="Rectangle 30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2" name="Rectangle 31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41300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3" name="Rectangle 32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5738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4" name="Rectangle 33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5086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5" name="Rectangle 34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0199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" name="同侧圆角矩形 15"/>
          <p:cNvSpPr/>
          <p:nvPr/>
        </p:nvSpPr>
        <p:spPr>
          <a:xfrm>
            <a:off x="503090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情境</a:t>
            </a:r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7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6020</TotalTime>
  <Words>937</Words>
  <Application>Microsoft Office PowerPoint</Application>
  <PresentationFormat>全屏显示(4:3)</PresentationFormat>
  <Paragraphs>159</Paragraphs>
  <Slides>23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204</cp:revision>
  <dcterms:modified xsi:type="dcterms:W3CDTF">2018-08-09T06:45:30Z</dcterms:modified>
</cp:coreProperties>
</file>